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8"/>
  </p:notes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37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65"/>
    <p:restoredTop sz="93197"/>
  </p:normalViewPr>
  <p:slideViewPr>
    <p:cSldViewPr snapToGrid="0">
      <p:cViewPr varScale="1">
        <p:scale>
          <a:sx n="115" d="100"/>
          <a:sy n="115" d="100"/>
        </p:scale>
        <p:origin x="224" y="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691814-6E7F-5D4A-9251-7FD63D091242}" type="datetimeFigureOut">
              <a:rPr lang="en-US" smtClean="0"/>
              <a:t>10/27/24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82CFE2-6626-0143-AE66-067A24862CEA}" type="slidenum">
              <a:rPr lang="en-US" smtClean="0"/>
              <a:t>‹#›</a:t>
            </a:fld>
            <a:endParaRPr lang="en-US"/>
          </a:p>
        </p:txBody>
      </p:sp>
    </p:spTree>
    <p:extLst>
      <p:ext uri="{BB962C8B-B14F-4D97-AF65-F5344CB8AC3E}">
        <p14:creationId xmlns:p14="http://schemas.microsoft.com/office/powerpoint/2010/main" val="1119200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B93F15E-414B-E144-B5B5-58D3A79E6CF6}" type="datetime1">
              <a:rPr lang="en-US" smtClean="0"/>
              <a:t>10/27/24</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059412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2F36BF79-9F8E-2544-B186-8F50BB6DB5D5}" type="datetime1">
              <a:rPr lang="en-US" smtClean="0"/>
              <a:t>10/27/24</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163071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C015A72E-9D02-2244-8E51-76C86BA62D33}" type="datetime1">
              <a:rPr lang="en-US" smtClean="0"/>
              <a:t>10/27/24</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36796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B4D0182B-5E65-0D42-8DD8-DC2728B9D387}" type="datetime1">
              <a:rPr lang="en-US" smtClean="0"/>
              <a:t>10/27/24</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8863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9A74AE5B-CF6D-CC4A-847D-291002901C43}" type="datetime1">
              <a:rPr lang="en-US" smtClean="0"/>
              <a:t>10/27/24</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441503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048B9139-784C-CD49-B040-299F8D456F90}" type="datetime1">
              <a:rPr lang="en-US" smtClean="0"/>
              <a:t>10/27/24</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2100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3073CE2C-242B-F246-8009-04740CF4A415}" type="datetime1">
              <a:rPr lang="en-US" smtClean="0"/>
              <a:t>10/27/24</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442297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4B2608CF-2EB1-FE49-A60F-3CA9E0435B52}" type="datetime1">
              <a:rPr lang="en-US" smtClean="0"/>
              <a:t>10/27/24</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109604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2DCFC54F-92D8-2B46-9B51-2774E5891B02}" type="datetime1">
              <a:rPr lang="en-US" smtClean="0"/>
              <a:t>10/27/24</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716567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DA0F564D-F44B-364E-871C-809BE3B8995F}" type="datetime1">
              <a:rPr lang="en-US" smtClean="0"/>
              <a:t>10/27/24</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215634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EE994B83-5393-A346-AF14-81AFCA3DC7D9}" type="datetime1">
              <a:rPr lang="en-US" smtClean="0"/>
              <a:t>10/27/24</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665485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6D3DE9D8-28BE-5A4F-92CD-CE50F1C40466}" type="datetime1">
              <a:rPr lang="en-US" smtClean="0"/>
              <a:t>10/27/24</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965989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7" r:id="rId6"/>
    <p:sldLayoutId id="2147483702" r:id="rId7"/>
    <p:sldLayoutId id="2147483703" r:id="rId8"/>
    <p:sldLayoutId id="2147483704" r:id="rId9"/>
    <p:sldLayoutId id="2147483706" r:id="rId10"/>
    <p:sldLayoutId id="2147483705" r:id="rId11"/>
  </p:sldLayoutIdLst>
  <p:hf hdr="0" ftr="0" dt="0"/>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26" name="Group 25">
            <a:extLst>
              <a:ext uri="{FF2B5EF4-FFF2-40B4-BE49-F238E27FC236}">
                <a16:creationId xmlns:a16="http://schemas.microsoft.com/office/drawing/2014/main" id="{35C33D14-2894-4D0B-A680-525CBB7899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27" name="Straight Connector 26">
              <a:extLst>
                <a:ext uri="{FF2B5EF4-FFF2-40B4-BE49-F238E27FC236}">
                  <a16:creationId xmlns:a16="http://schemas.microsoft.com/office/drawing/2014/main" id="{C7F13A46-6183-476D-B2BA-073C0E3225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F7481D1-4DD3-45A2-B071-3900DD9CD8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AE7E168-B525-479D-B0B0-55103E5E9B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7DD39E2-1720-4DA0-8AE6-88F24C0732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993677B-437F-4E88-BB63-A5E81FC5C3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69BDB73-647A-4675-9946-A08137AA4AD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4F7E0BD3-0A11-410E-82BA-FE1FDEFAEF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7A433527-1B36-4601-BA50-08897583ED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94D3F476-1743-4F27-8525-899DE7AA36C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1427650-9C5D-4857-877B-F692E0A1600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7EE06038-8E2F-47A8-A48A-082A4688F8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62AAFFB-4BBF-44E9-A93D-73CD69B0A69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C1BDC0F-1D22-4FCC-856C-8F05157BE0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06CA872-1012-4E50-B09E-2A4FFAA4E25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F67515C6-F35A-4FF0-AFE5-F30AFB104A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CC5328A-88E7-42E6-846C-79E3C42A36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F2B67772-4CFC-47D4-B340-24F59A06E0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2934457-5F3A-4072-8613-28DE1C6C30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6709EABD-4ED9-4105-B031-A926D15E90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1137950-C684-4026-B3A8-3C12C5B9DC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C9BBA354-F5F6-49B0-986C-663E7490A4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8A2891B-1902-4128-9EA2-9E47C63F12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E468D001-CACA-4602-A2C8-6709DFEAD6C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E8074E4F-FCD6-4115-ADF3-537D1388985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191D549D-527D-4E04-8657-6607994392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697C9FB-9333-4050-AA15-D78E1905357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5C3AE99-7B8F-4399-B82E-42898B8050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6610BEF6-D2AC-4950-932D-80D5BD793EA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A1A455F1-3220-4A1F-9C4C-FE1289BF28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D1D9888-DBC1-4392-913C-E8F84BB6386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B021C553-8CED-4BC0-98A5-730C4D0435A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CF9619E1-77D1-934C-20A9-68FA54AE2F3B}"/>
              </a:ext>
            </a:extLst>
          </p:cNvPr>
          <p:cNvSpPr>
            <a:spLocks noGrp="1"/>
          </p:cNvSpPr>
          <p:nvPr>
            <p:ph type="ctrTitle"/>
          </p:nvPr>
        </p:nvSpPr>
        <p:spPr>
          <a:xfrm>
            <a:off x="691078" y="170167"/>
            <a:ext cx="10495904" cy="1395872"/>
          </a:xfrm>
        </p:spPr>
        <p:txBody>
          <a:bodyPr anchor="ctr">
            <a:noAutofit/>
          </a:bodyPr>
          <a:lstStyle/>
          <a:p>
            <a:r>
              <a:rPr lang="en-US" sz="4400" dirty="0"/>
              <a:t>Scorekeeping &amp; Libero Tracking Clinic</a:t>
            </a:r>
          </a:p>
        </p:txBody>
      </p:sp>
      <p:sp>
        <p:nvSpPr>
          <p:cNvPr id="3" name="Subtitle 2">
            <a:extLst>
              <a:ext uri="{FF2B5EF4-FFF2-40B4-BE49-F238E27FC236}">
                <a16:creationId xmlns:a16="http://schemas.microsoft.com/office/drawing/2014/main" id="{78BDFB18-0ABA-BB52-BE26-A1375A11677C}"/>
              </a:ext>
            </a:extLst>
          </p:cNvPr>
          <p:cNvSpPr>
            <a:spLocks noGrp="1"/>
          </p:cNvSpPr>
          <p:nvPr>
            <p:ph type="subTitle" idx="1"/>
          </p:nvPr>
        </p:nvSpPr>
        <p:spPr>
          <a:xfrm>
            <a:off x="691078" y="1800355"/>
            <a:ext cx="5398649" cy="1643320"/>
          </a:xfrm>
        </p:spPr>
        <p:txBody>
          <a:bodyPr>
            <a:normAutofit/>
          </a:bodyPr>
          <a:lstStyle/>
          <a:p>
            <a:endParaRPr lang="en-US" dirty="0"/>
          </a:p>
          <a:p>
            <a:r>
              <a:rPr lang="en-US" dirty="0"/>
              <a:t>Presented by Kristine Petesch</a:t>
            </a:r>
          </a:p>
          <a:p>
            <a:r>
              <a:rPr lang="en-US" dirty="0"/>
              <a:t>October 27, 2024</a:t>
            </a:r>
          </a:p>
        </p:txBody>
      </p:sp>
      <p:sp>
        <p:nvSpPr>
          <p:cNvPr id="59" name="Right Triangle 58">
            <a:extLst>
              <a:ext uri="{FF2B5EF4-FFF2-40B4-BE49-F238E27FC236}">
                <a16:creationId xmlns:a16="http://schemas.microsoft.com/office/drawing/2014/main" id="{33F2B4F9-421B-46F9-A5C1-2358737824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2" y="94999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4" name="Picture 3" descr="Close-up of hopscotch on a sidewalk">
            <a:extLst>
              <a:ext uri="{FF2B5EF4-FFF2-40B4-BE49-F238E27FC236}">
                <a16:creationId xmlns:a16="http://schemas.microsoft.com/office/drawing/2014/main" id="{A70B3380-B59E-8096-B2F8-174C6F14DAAC}"/>
              </a:ext>
            </a:extLst>
          </p:cNvPr>
          <p:cNvPicPr>
            <a:picLocks noChangeAspect="1"/>
          </p:cNvPicPr>
          <p:nvPr/>
        </p:nvPicPr>
        <p:blipFill>
          <a:blip r:embed="rId2"/>
          <a:srcRect t="27128" r="2" b="28667"/>
          <a:stretch/>
        </p:blipFill>
        <p:spPr>
          <a:xfrm>
            <a:off x="1" y="3271957"/>
            <a:ext cx="12198212" cy="3599364"/>
          </a:xfrm>
          <a:custGeom>
            <a:avLst/>
            <a:gdLst/>
            <a:ahLst/>
            <a:cxnLst/>
            <a:rect l="l" t="t" r="r" b="b"/>
            <a:pathLst>
              <a:path w="12178449" h="3424057">
                <a:moveTo>
                  <a:pt x="8778628" y="0"/>
                </a:moveTo>
                <a:lnTo>
                  <a:pt x="9096995" y="0"/>
                </a:lnTo>
                <a:lnTo>
                  <a:pt x="9540073" y="10341"/>
                </a:lnTo>
                <a:cubicBezTo>
                  <a:pt x="10154127" y="37036"/>
                  <a:pt x="10847400" y="104023"/>
                  <a:pt x="11653844" y="224215"/>
                </a:cubicBezTo>
                <a:lnTo>
                  <a:pt x="12178449" y="307575"/>
                </a:lnTo>
                <a:lnTo>
                  <a:pt x="12178449" y="3424056"/>
                </a:lnTo>
                <a:lnTo>
                  <a:pt x="0" y="3424057"/>
                </a:lnTo>
                <a:lnTo>
                  <a:pt x="0" y="1093185"/>
                </a:lnTo>
                <a:lnTo>
                  <a:pt x="851945" y="1080793"/>
                </a:lnTo>
                <a:cubicBezTo>
                  <a:pt x="4637202" y="967650"/>
                  <a:pt x="5848483" y="115490"/>
                  <a:pt x="8385751" y="7749"/>
                </a:cubicBezTo>
                <a:close/>
              </a:path>
            </a:pathLst>
          </a:custGeom>
        </p:spPr>
      </p:pic>
      <p:sp>
        <p:nvSpPr>
          <p:cNvPr id="5" name="Slide Number Placeholder 4">
            <a:extLst>
              <a:ext uri="{FF2B5EF4-FFF2-40B4-BE49-F238E27FC236}">
                <a16:creationId xmlns:a16="http://schemas.microsoft.com/office/drawing/2014/main" id="{00E46554-1529-B9BE-F6B4-6877E81CA9D7}"/>
              </a:ext>
            </a:extLst>
          </p:cNvPr>
          <p:cNvSpPr>
            <a:spLocks noGrp="1"/>
          </p:cNvSpPr>
          <p:nvPr>
            <p:ph type="sldNum" sz="quarter" idx="12"/>
          </p:nvPr>
        </p:nvSpPr>
        <p:spPr/>
        <p:txBody>
          <a:bodyPr/>
          <a:lstStyle/>
          <a:p>
            <a:fld id="{BE15108C-154A-4A5A-9C05-91A49A422BA7}" type="slidenum">
              <a:rPr lang="en-US" smtClean="0"/>
              <a:t>1</a:t>
            </a:fld>
            <a:endParaRPr lang="en-US"/>
          </a:p>
        </p:txBody>
      </p:sp>
    </p:spTree>
    <p:extLst>
      <p:ext uri="{BB962C8B-B14F-4D97-AF65-F5344CB8AC3E}">
        <p14:creationId xmlns:p14="http://schemas.microsoft.com/office/powerpoint/2010/main" val="150634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04F883-2865-9AA5-4E8B-C5940AE46CBF}"/>
              </a:ext>
            </a:extLst>
          </p:cNvPr>
          <p:cNvSpPr>
            <a:spLocks noGrp="1"/>
          </p:cNvSpPr>
          <p:nvPr>
            <p:ph idx="1"/>
          </p:nvPr>
        </p:nvSpPr>
        <p:spPr>
          <a:xfrm>
            <a:off x="678649" y="1675025"/>
            <a:ext cx="10851712" cy="4540845"/>
          </a:xfrm>
        </p:spPr>
        <p:txBody>
          <a:bodyPr>
            <a:normAutofit fontScale="92500"/>
          </a:bodyPr>
          <a:lstStyle/>
          <a:p>
            <a:pPr>
              <a:spcAft>
                <a:spcPts val="600"/>
              </a:spcAft>
            </a:pPr>
            <a:r>
              <a:rPr lang="en-US" b="1" dirty="0"/>
              <a:t>Bring your match information </a:t>
            </a:r>
            <a:r>
              <a:rPr lang="en-US" dirty="0"/>
              <a:t>with you from </a:t>
            </a:r>
            <a:r>
              <a:rPr lang="en-US" dirty="0" err="1"/>
              <a:t>Arbitor</a:t>
            </a:r>
            <a:r>
              <a:rPr lang="en-US" dirty="0"/>
              <a:t> (names of the team that you know, their positions, the day and time of the match, the home and away teams). Having this information readily accessible when you arrive at the site will help you prepare your sheets.</a:t>
            </a:r>
          </a:p>
          <a:p>
            <a:pPr>
              <a:spcAft>
                <a:spcPts val="600"/>
              </a:spcAft>
            </a:pPr>
            <a:r>
              <a:rPr lang="en-US" dirty="0"/>
              <a:t>Aim to be </a:t>
            </a:r>
            <a:r>
              <a:rPr lang="en-US" b="1" dirty="0"/>
              <a:t>at the match early </a:t>
            </a:r>
            <a:r>
              <a:rPr lang="en-US" dirty="0"/>
              <a:t>to fill out the scoresheets or libero tracking sheets, as the goal is to be prepared to enter who is serving immediately after the coin toss. For a best 3 of 5 set match, the first 3 scoresheets and sets in the libero tracking sheet can be filled out before the match even starts, making the transition between sets easier and quicker.</a:t>
            </a:r>
          </a:p>
          <a:p>
            <a:pPr>
              <a:spcAft>
                <a:spcPts val="600"/>
              </a:spcAft>
            </a:pPr>
            <a:r>
              <a:rPr lang="en-US" dirty="0"/>
              <a:t>The scorekeeper, the libero tracker, and the scoreboard operator should have a </a:t>
            </a:r>
            <a:r>
              <a:rPr lang="en-US" b="1" dirty="0"/>
              <a:t>pre-match conversation</a:t>
            </a:r>
            <a:r>
              <a:rPr lang="en-US" dirty="0"/>
              <a:t> about what everyone needs and how communication and double checking will happen at the table. </a:t>
            </a:r>
          </a:p>
          <a:p>
            <a:pPr>
              <a:spcAft>
                <a:spcPts val="600"/>
              </a:spcAft>
            </a:pPr>
            <a:r>
              <a:rPr lang="en-US" dirty="0"/>
              <a:t>The R2 should also have a </a:t>
            </a:r>
            <a:r>
              <a:rPr lang="en-US" b="1" dirty="0"/>
              <a:t>pre-match conversation </a:t>
            </a:r>
            <a:r>
              <a:rPr lang="en-US" dirty="0"/>
              <a:t>with the table asking what the scorekeeper needs and helping to set the foundation for communication during the match. </a:t>
            </a:r>
          </a:p>
        </p:txBody>
      </p:sp>
      <p:sp>
        <p:nvSpPr>
          <p:cNvPr id="4" name="Slide Number Placeholder 3">
            <a:extLst>
              <a:ext uri="{FF2B5EF4-FFF2-40B4-BE49-F238E27FC236}">
                <a16:creationId xmlns:a16="http://schemas.microsoft.com/office/drawing/2014/main" id="{5922E17D-61D8-B9DF-3377-D61045072492}"/>
              </a:ext>
            </a:extLst>
          </p:cNvPr>
          <p:cNvSpPr>
            <a:spLocks noGrp="1"/>
          </p:cNvSpPr>
          <p:nvPr>
            <p:ph type="sldNum" sz="quarter" idx="12"/>
          </p:nvPr>
        </p:nvSpPr>
        <p:spPr/>
        <p:txBody>
          <a:bodyPr/>
          <a:lstStyle/>
          <a:p>
            <a:fld id="{BE15108C-154A-4A5A-9C05-91A49A422BA7}" type="slidenum">
              <a:rPr lang="en-US" smtClean="0"/>
              <a:t>2</a:t>
            </a:fld>
            <a:endParaRPr lang="en-US"/>
          </a:p>
        </p:txBody>
      </p:sp>
      <p:sp>
        <p:nvSpPr>
          <p:cNvPr id="5" name="Title 1">
            <a:extLst>
              <a:ext uri="{FF2B5EF4-FFF2-40B4-BE49-F238E27FC236}">
                <a16:creationId xmlns:a16="http://schemas.microsoft.com/office/drawing/2014/main" id="{5BB48DD6-C6B3-0146-19ED-CFDFBD01419C}"/>
              </a:ext>
            </a:extLst>
          </p:cNvPr>
          <p:cNvSpPr txBox="1">
            <a:spLocks/>
          </p:cNvSpPr>
          <p:nvPr/>
        </p:nvSpPr>
        <p:spPr>
          <a:xfrm>
            <a:off x="147080" y="146122"/>
            <a:ext cx="11835720" cy="975155"/>
          </a:xfrm>
          <a:prstGeom prst="rect">
            <a:avLst/>
          </a:prstGeom>
        </p:spPr>
        <p:txBody>
          <a:bodyPr vert="horz" lIns="91440" tIns="45720" rIns="91440" bIns="45720" rtlCol="0" anchor="ctr">
            <a:noAutofit/>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r>
              <a:rPr lang="en-US" sz="3200" dirty="0"/>
              <a:t>Before the match: </a:t>
            </a:r>
            <a:br>
              <a:rPr lang="en-US" sz="3200" dirty="0"/>
            </a:br>
            <a:r>
              <a:rPr lang="en-US" sz="3200" dirty="0"/>
              <a:t>Filling out the Scoresheet and the Libero tracking Sheet</a:t>
            </a:r>
          </a:p>
        </p:txBody>
      </p:sp>
    </p:spTree>
    <p:extLst>
      <p:ext uri="{BB962C8B-B14F-4D97-AF65-F5344CB8AC3E}">
        <p14:creationId xmlns:p14="http://schemas.microsoft.com/office/powerpoint/2010/main" val="1620691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44D3A-D6C1-2329-E635-D7BD93A1485F}"/>
              </a:ext>
            </a:extLst>
          </p:cNvPr>
          <p:cNvSpPr>
            <a:spLocks noGrp="1"/>
          </p:cNvSpPr>
          <p:nvPr>
            <p:ph type="title"/>
          </p:nvPr>
        </p:nvSpPr>
        <p:spPr>
          <a:xfrm>
            <a:off x="147080" y="146122"/>
            <a:ext cx="10849280" cy="975155"/>
          </a:xfrm>
        </p:spPr>
        <p:txBody>
          <a:bodyPr anchor="ctr">
            <a:normAutofit fontScale="90000"/>
          </a:bodyPr>
          <a:lstStyle/>
          <a:p>
            <a:r>
              <a:rPr lang="en-US" sz="3600" dirty="0"/>
              <a:t>Before the match: </a:t>
            </a:r>
            <a:br>
              <a:rPr lang="en-US" sz="3600" dirty="0"/>
            </a:br>
            <a:r>
              <a:rPr lang="en-US" sz="3100" dirty="0"/>
              <a:t>Filling</a:t>
            </a:r>
            <a:r>
              <a:rPr lang="en-US" sz="3600" dirty="0"/>
              <a:t> out the Scoresheet and the Libero tracking Sheet</a:t>
            </a:r>
          </a:p>
        </p:txBody>
      </p:sp>
      <p:sp>
        <p:nvSpPr>
          <p:cNvPr id="3" name="Content Placeholder 2">
            <a:extLst>
              <a:ext uri="{FF2B5EF4-FFF2-40B4-BE49-F238E27FC236}">
                <a16:creationId xmlns:a16="http://schemas.microsoft.com/office/drawing/2014/main" id="{7AF76F48-97CE-3359-E891-31CEBCBA63D0}"/>
              </a:ext>
            </a:extLst>
          </p:cNvPr>
          <p:cNvSpPr>
            <a:spLocks noGrp="1"/>
          </p:cNvSpPr>
          <p:nvPr>
            <p:ph idx="1"/>
          </p:nvPr>
        </p:nvSpPr>
        <p:spPr>
          <a:xfrm>
            <a:off x="409219" y="1270195"/>
            <a:ext cx="11600643" cy="5441683"/>
          </a:xfrm>
        </p:spPr>
        <p:txBody>
          <a:bodyPr>
            <a:normAutofit fontScale="85000" lnSpcReduction="20000"/>
          </a:bodyPr>
          <a:lstStyle/>
          <a:p>
            <a:pPr marL="0" indent="0">
              <a:spcAft>
                <a:spcPts val="1200"/>
              </a:spcAft>
              <a:buNone/>
            </a:pPr>
            <a:r>
              <a:rPr lang="en-US" dirty="0"/>
              <a:t>Scoresheet Checklist:</a:t>
            </a:r>
          </a:p>
          <a:p>
            <a:pPr lvl="1"/>
            <a:r>
              <a:rPr lang="en-US" dirty="0"/>
              <a:t>Top of the Scoresheet:</a:t>
            </a:r>
          </a:p>
          <a:p>
            <a:pPr marL="800100" lvl="2" indent="-342900">
              <a:buFont typeface="+mj-lt"/>
              <a:buAutoNum type="arabicPeriod"/>
            </a:pPr>
            <a:r>
              <a:rPr lang="en-US" dirty="0"/>
              <a:t>Site information (school the match is being played at)</a:t>
            </a:r>
          </a:p>
          <a:p>
            <a:pPr marL="800100" lvl="2" indent="-342900">
              <a:buFont typeface="+mj-lt"/>
              <a:buAutoNum type="arabicPeriod"/>
            </a:pPr>
            <a:r>
              <a:rPr lang="en-US" dirty="0"/>
              <a:t>Court number (if this is a regular season match, likely writing “main” or “auxiliary” will work; if this is post-season or a tournament, then there may be a court number)</a:t>
            </a:r>
          </a:p>
          <a:p>
            <a:pPr marL="800100" lvl="2" indent="-342900">
              <a:buFont typeface="+mj-lt"/>
              <a:buAutoNum type="arabicPeriod"/>
            </a:pPr>
            <a:r>
              <a:rPr lang="en-US" dirty="0"/>
              <a:t>Match number (if this is a regular season match, the level of play is usually written here, such as Varsity; if this is post-season or a tournament, then there may be an actual match number)</a:t>
            </a:r>
          </a:p>
          <a:p>
            <a:pPr marL="800100" lvl="2" indent="-342900">
              <a:buFont typeface="+mj-lt"/>
              <a:buAutoNum type="arabicPeriod"/>
            </a:pPr>
            <a:r>
              <a:rPr lang="en-US" dirty="0"/>
              <a:t>Date (day that the match is being played on)</a:t>
            </a:r>
          </a:p>
          <a:p>
            <a:pPr lvl="1"/>
            <a:r>
              <a:rPr lang="en-US" dirty="0"/>
              <a:t>Middle of the Scoresheet:</a:t>
            </a:r>
          </a:p>
          <a:p>
            <a:pPr marL="800100" lvl="2" indent="-342900">
              <a:buFont typeface="+mj-lt"/>
              <a:buAutoNum type="arabicPeriod" startAt="5"/>
            </a:pPr>
            <a:r>
              <a:rPr lang="en-US" dirty="0"/>
              <a:t>Team names (write the names of each team on which side they are warming up on in the corresponding boxes of the scoresheet). Double check with the R2 if there is concern that they may change before the match starts (more relevant to post-season or tournament play).</a:t>
            </a:r>
          </a:p>
          <a:p>
            <a:pPr marL="800100" lvl="2" indent="-342900">
              <a:buFont typeface="+mj-lt"/>
              <a:buAutoNum type="arabicPeriod" startAt="5"/>
            </a:pPr>
            <a:r>
              <a:rPr lang="en-US" dirty="0"/>
              <a:t>Circle the S to indicate which team is serving after the coin toss in which the R2 has communicated this information.</a:t>
            </a:r>
          </a:p>
          <a:p>
            <a:pPr marL="800100" lvl="2" indent="-342900">
              <a:buFont typeface="+mj-lt"/>
              <a:buAutoNum type="arabicPeriod" startAt="5"/>
            </a:pPr>
            <a:r>
              <a:rPr lang="en-US" dirty="0">
                <a:solidFill>
                  <a:srgbClr val="9437FF"/>
                </a:solidFill>
              </a:rPr>
              <a:t>Recommendation</a:t>
            </a:r>
            <a:r>
              <a:rPr lang="en-US" b="1" dirty="0">
                <a:solidFill>
                  <a:srgbClr val="9437FF"/>
                </a:solidFill>
              </a:rPr>
              <a:t>: </a:t>
            </a:r>
            <a:r>
              <a:rPr lang="en-US" dirty="0"/>
              <a:t>In the team name box, additional information may be included, such as the libero number or an alternate captain, which is very applicable if a team indicates a setter as a floor captain and is running a 6-2 or if the libero is indicated as the starting floor captain. The R2 may have additional information about this to help too! </a:t>
            </a:r>
          </a:p>
          <a:p>
            <a:pPr lvl="1"/>
            <a:r>
              <a:rPr lang="en-US" dirty="0"/>
              <a:t>Bottom of the Scoresheet:</a:t>
            </a:r>
          </a:p>
          <a:p>
            <a:pPr marL="800100" lvl="2" indent="-342900">
              <a:buFont typeface="+mj-lt"/>
              <a:buAutoNum type="arabicPeriod" startAt="8"/>
            </a:pPr>
            <a:r>
              <a:rPr lang="en-US" dirty="0"/>
              <a:t>Referee (name of the R1 for the match)</a:t>
            </a:r>
          </a:p>
          <a:p>
            <a:pPr marL="800100" lvl="2" indent="-342900">
              <a:buFont typeface="+mj-lt"/>
              <a:buAutoNum type="arabicPeriod" startAt="8"/>
            </a:pPr>
            <a:r>
              <a:rPr lang="en-US" dirty="0"/>
              <a:t>Umpire (name of the R2 for the match)</a:t>
            </a:r>
          </a:p>
          <a:p>
            <a:pPr marL="800100" lvl="2" indent="-342900">
              <a:buFont typeface="+mj-lt"/>
              <a:buAutoNum type="arabicPeriod" startAt="8"/>
            </a:pPr>
            <a:r>
              <a:rPr lang="en-US" dirty="0"/>
              <a:t>Scorekeeper (name of the scorekeeper for the match) </a:t>
            </a:r>
          </a:p>
          <a:p>
            <a:pPr marL="800100" lvl="2" indent="-342900">
              <a:buFont typeface="+mj-lt"/>
              <a:buAutoNum type="arabicPeriod" startAt="8"/>
            </a:pPr>
            <a:r>
              <a:rPr lang="en-US" dirty="0"/>
              <a:t>Circle the set number </a:t>
            </a:r>
          </a:p>
        </p:txBody>
      </p:sp>
      <p:sp>
        <p:nvSpPr>
          <p:cNvPr id="4" name="Slide Number Placeholder 3">
            <a:extLst>
              <a:ext uri="{FF2B5EF4-FFF2-40B4-BE49-F238E27FC236}">
                <a16:creationId xmlns:a16="http://schemas.microsoft.com/office/drawing/2014/main" id="{BB22DCA0-5F42-89E9-63D1-B7BC2BFC6605}"/>
              </a:ext>
            </a:extLst>
          </p:cNvPr>
          <p:cNvSpPr>
            <a:spLocks noGrp="1"/>
          </p:cNvSpPr>
          <p:nvPr>
            <p:ph type="sldNum" sz="quarter" idx="12"/>
          </p:nvPr>
        </p:nvSpPr>
        <p:spPr/>
        <p:txBody>
          <a:bodyPr/>
          <a:lstStyle/>
          <a:p>
            <a:fld id="{BE15108C-154A-4A5A-9C05-91A49A422BA7}" type="slidenum">
              <a:rPr lang="en-US" smtClean="0"/>
              <a:t>3</a:t>
            </a:fld>
            <a:endParaRPr lang="en-US"/>
          </a:p>
        </p:txBody>
      </p:sp>
    </p:spTree>
    <p:extLst>
      <p:ext uri="{BB962C8B-B14F-4D97-AF65-F5344CB8AC3E}">
        <p14:creationId xmlns:p14="http://schemas.microsoft.com/office/powerpoint/2010/main" val="3638182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8B138-92C6-A75B-467E-E26E4D6FCDCD}"/>
              </a:ext>
            </a:extLst>
          </p:cNvPr>
          <p:cNvSpPr>
            <a:spLocks noGrp="1"/>
          </p:cNvSpPr>
          <p:nvPr>
            <p:ph type="title"/>
          </p:nvPr>
        </p:nvSpPr>
        <p:spPr>
          <a:xfrm>
            <a:off x="58955" y="27002"/>
            <a:ext cx="12192000" cy="692597"/>
          </a:xfrm>
        </p:spPr>
        <p:txBody>
          <a:bodyPr anchor="t">
            <a:normAutofit fontScale="90000"/>
          </a:bodyPr>
          <a:lstStyle/>
          <a:p>
            <a:r>
              <a:rPr lang="en-US" sz="4000" dirty="0"/>
              <a:t>Before the match: Example Scoresheet</a:t>
            </a:r>
          </a:p>
        </p:txBody>
      </p:sp>
      <p:pic>
        <p:nvPicPr>
          <p:cNvPr id="9" name="Picture 8" descr="A volleyball score sheet with numbers and numbers&#10;&#10;Description automatically generated">
            <a:extLst>
              <a:ext uri="{FF2B5EF4-FFF2-40B4-BE49-F238E27FC236}">
                <a16:creationId xmlns:a16="http://schemas.microsoft.com/office/drawing/2014/main" id="{A0559D3E-8A69-DE8A-34A9-70347F4655D0}"/>
              </a:ext>
            </a:extLst>
          </p:cNvPr>
          <p:cNvPicPr>
            <a:picLocks noChangeAspect="1"/>
          </p:cNvPicPr>
          <p:nvPr/>
        </p:nvPicPr>
        <p:blipFill>
          <a:blip r:embed="rId2"/>
          <a:stretch>
            <a:fillRect/>
          </a:stretch>
        </p:blipFill>
        <p:spPr>
          <a:xfrm>
            <a:off x="3966449" y="721492"/>
            <a:ext cx="8099585" cy="6131789"/>
          </a:xfrm>
          <a:prstGeom prst="rect">
            <a:avLst/>
          </a:prstGeom>
        </p:spPr>
      </p:pic>
      <p:sp>
        <p:nvSpPr>
          <p:cNvPr id="11" name="TextBox 10">
            <a:extLst>
              <a:ext uri="{FF2B5EF4-FFF2-40B4-BE49-F238E27FC236}">
                <a16:creationId xmlns:a16="http://schemas.microsoft.com/office/drawing/2014/main" id="{7A1ADF56-BC1F-0502-E6E3-31D4F0D07867}"/>
              </a:ext>
            </a:extLst>
          </p:cNvPr>
          <p:cNvSpPr txBox="1"/>
          <p:nvPr/>
        </p:nvSpPr>
        <p:spPr>
          <a:xfrm>
            <a:off x="5062836" y="1083723"/>
            <a:ext cx="1811714" cy="276999"/>
          </a:xfrm>
          <a:prstGeom prst="rect">
            <a:avLst/>
          </a:prstGeom>
          <a:noFill/>
        </p:spPr>
        <p:txBody>
          <a:bodyPr wrap="none" rtlCol="0">
            <a:spAutoFit/>
          </a:bodyPr>
          <a:lstStyle/>
          <a:p>
            <a:r>
              <a:rPr lang="en-US" sz="1200" dirty="0">
                <a:solidFill>
                  <a:srgbClr val="FF0000"/>
                </a:solidFill>
              </a:rPr>
              <a:t>Woodinville Highschool</a:t>
            </a:r>
          </a:p>
        </p:txBody>
      </p:sp>
      <p:sp>
        <p:nvSpPr>
          <p:cNvPr id="12" name="TextBox 11">
            <a:extLst>
              <a:ext uri="{FF2B5EF4-FFF2-40B4-BE49-F238E27FC236}">
                <a16:creationId xmlns:a16="http://schemas.microsoft.com/office/drawing/2014/main" id="{5F637FE4-FB19-1555-CD7C-C186AB8EB09A}"/>
              </a:ext>
            </a:extLst>
          </p:cNvPr>
          <p:cNvSpPr txBox="1"/>
          <p:nvPr/>
        </p:nvSpPr>
        <p:spPr>
          <a:xfrm>
            <a:off x="7684294" y="1083722"/>
            <a:ext cx="513282" cy="276999"/>
          </a:xfrm>
          <a:prstGeom prst="rect">
            <a:avLst/>
          </a:prstGeom>
          <a:noFill/>
        </p:spPr>
        <p:txBody>
          <a:bodyPr wrap="none" rtlCol="0">
            <a:spAutoFit/>
          </a:bodyPr>
          <a:lstStyle/>
          <a:p>
            <a:r>
              <a:rPr lang="en-US" sz="1200" dirty="0">
                <a:solidFill>
                  <a:srgbClr val="FF0000"/>
                </a:solidFill>
              </a:rPr>
              <a:t>Main</a:t>
            </a:r>
          </a:p>
        </p:txBody>
      </p:sp>
      <p:sp>
        <p:nvSpPr>
          <p:cNvPr id="13" name="TextBox 12">
            <a:extLst>
              <a:ext uri="{FF2B5EF4-FFF2-40B4-BE49-F238E27FC236}">
                <a16:creationId xmlns:a16="http://schemas.microsoft.com/office/drawing/2014/main" id="{768760CB-086A-0CFE-AA2E-C7DE3799409D}"/>
              </a:ext>
            </a:extLst>
          </p:cNvPr>
          <p:cNvSpPr txBox="1"/>
          <p:nvPr/>
        </p:nvSpPr>
        <p:spPr>
          <a:xfrm>
            <a:off x="9279510" y="1083721"/>
            <a:ext cx="665567" cy="276999"/>
          </a:xfrm>
          <a:prstGeom prst="rect">
            <a:avLst/>
          </a:prstGeom>
          <a:noFill/>
        </p:spPr>
        <p:txBody>
          <a:bodyPr wrap="none" rtlCol="0">
            <a:spAutoFit/>
          </a:bodyPr>
          <a:lstStyle/>
          <a:p>
            <a:r>
              <a:rPr lang="en-US" sz="1200" dirty="0">
                <a:solidFill>
                  <a:srgbClr val="FF0000"/>
                </a:solidFill>
              </a:rPr>
              <a:t>Varsity</a:t>
            </a:r>
          </a:p>
        </p:txBody>
      </p:sp>
      <p:sp>
        <p:nvSpPr>
          <p:cNvPr id="14" name="TextBox 13">
            <a:extLst>
              <a:ext uri="{FF2B5EF4-FFF2-40B4-BE49-F238E27FC236}">
                <a16:creationId xmlns:a16="http://schemas.microsoft.com/office/drawing/2014/main" id="{5642E775-4E1E-7F68-4899-AB21BE61D007}"/>
              </a:ext>
            </a:extLst>
          </p:cNvPr>
          <p:cNvSpPr txBox="1"/>
          <p:nvPr/>
        </p:nvSpPr>
        <p:spPr>
          <a:xfrm>
            <a:off x="10341054" y="1083720"/>
            <a:ext cx="795154" cy="276999"/>
          </a:xfrm>
          <a:prstGeom prst="rect">
            <a:avLst/>
          </a:prstGeom>
          <a:noFill/>
        </p:spPr>
        <p:txBody>
          <a:bodyPr wrap="none" rtlCol="0">
            <a:spAutoFit/>
          </a:bodyPr>
          <a:lstStyle/>
          <a:p>
            <a:r>
              <a:rPr lang="en-US" sz="1200" dirty="0">
                <a:solidFill>
                  <a:srgbClr val="FF0000"/>
                </a:solidFill>
              </a:rPr>
              <a:t>10/27/24</a:t>
            </a:r>
          </a:p>
        </p:txBody>
      </p:sp>
      <p:sp>
        <p:nvSpPr>
          <p:cNvPr id="15" name="TextBox 14">
            <a:extLst>
              <a:ext uri="{FF2B5EF4-FFF2-40B4-BE49-F238E27FC236}">
                <a16:creationId xmlns:a16="http://schemas.microsoft.com/office/drawing/2014/main" id="{D470BF1E-64F9-B1BA-C7C7-16FE2B66A773}"/>
              </a:ext>
            </a:extLst>
          </p:cNvPr>
          <p:cNvSpPr txBox="1"/>
          <p:nvPr/>
        </p:nvSpPr>
        <p:spPr>
          <a:xfrm>
            <a:off x="4475268" y="5891039"/>
            <a:ext cx="774571" cy="261610"/>
          </a:xfrm>
          <a:prstGeom prst="rect">
            <a:avLst/>
          </a:prstGeom>
          <a:noFill/>
        </p:spPr>
        <p:txBody>
          <a:bodyPr wrap="none" rtlCol="0">
            <a:spAutoFit/>
          </a:bodyPr>
          <a:lstStyle/>
          <a:p>
            <a:r>
              <a:rPr lang="en-US" sz="1100" dirty="0">
                <a:solidFill>
                  <a:srgbClr val="FF0000"/>
                </a:solidFill>
              </a:rPr>
              <a:t>Alex Tom</a:t>
            </a:r>
          </a:p>
        </p:txBody>
      </p:sp>
      <p:sp>
        <p:nvSpPr>
          <p:cNvPr id="16" name="TextBox 15">
            <a:extLst>
              <a:ext uri="{FF2B5EF4-FFF2-40B4-BE49-F238E27FC236}">
                <a16:creationId xmlns:a16="http://schemas.microsoft.com/office/drawing/2014/main" id="{130A6936-01FE-4B34-BEB0-D2DC0FD1FCB8}"/>
              </a:ext>
            </a:extLst>
          </p:cNvPr>
          <p:cNvSpPr txBox="1"/>
          <p:nvPr/>
        </p:nvSpPr>
        <p:spPr>
          <a:xfrm>
            <a:off x="4475268" y="6032354"/>
            <a:ext cx="1080745" cy="261610"/>
          </a:xfrm>
          <a:prstGeom prst="rect">
            <a:avLst/>
          </a:prstGeom>
          <a:noFill/>
        </p:spPr>
        <p:txBody>
          <a:bodyPr wrap="none" rtlCol="0">
            <a:spAutoFit/>
          </a:bodyPr>
          <a:lstStyle/>
          <a:p>
            <a:r>
              <a:rPr lang="en-US" sz="1100" dirty="0">
                <a:solidFill>
                  <a:srgbClr val="FF0000"/>
                </a:solidFill>
              </a:rPr>
              <a:t>Alexa Tommie</a:t>
            </a:r>
          </a:p>
        </p:txBody>
      </p:sp>
      <p:sp>
        <p:nvSpPr>
          <p:cNvPr id="17" name="TextBox 16">
            <a:extLst>
              <a:ext uri="{FF2B5EF4-FFF2-40B4-BE49-F238E27FC236}">
                <a16:creationId xmlns:a16="http://schemas.microsoft.com/office/drawing/2014/main" id="{65B9DAD9-DD47-9E4D-A9F8-D1D6724D2222}"/>
              </a:ext>
            </a:extLst>
          </p:cNvPr>
          <p:cNvSpPr txBox="1"/>
          <p:nvPr/>
        </p:nvSpPr>
        <p:spPr>
          <a:xfrm>
            <a:off x="4475267" y="6187128"/>
            <a:ext cx="1220206" cy="261610"/>
          </a:xfrm>
          <a:prstGeom prst="rect">
            <a:avLst/>
          </a:prstGeom>
          <a:noFill/>
        </p:spPr>
        <p:txBody>
          <a:bodyPr wrap="none" rtlCol="0">
            <a:spAutoFit/>
          </a:bodyPr>
          <a:lstStyle/>
          <a:p>
            <a:r>
              <a:rPr lang="en-US" sz="1100" dirty="0">
                <a:solidFill>
                  <a:srgbClr val="FF0000"/>
                </a:solidFill>
              </a:rPr>
              <a:t>Kristine Petesch</a:t>
            </a:r>
          </a:p>
        </p:txBody>
      </p:sp>
      <p:sp>
        <p:nvSpPr>
          <p:cNvPr id="18" name="TextBox 17">
            <a:extLst>
              <a:ext uri="{FF2B5EF4-FFF2-40B4-BE49-F238E27FC236}">
                <a16:creationId xmlns:a16="http://schemas.microsoft.com/office/drawing/2014/main" id="{6300A200-F78C-19B6-98B0-ACF6952EBF82}"/>
              </a:ext>
            </a:extLst>
          </p:cNvPr>
          <p:cNvSpPr txBox="1"/>
          <p:nvPr/>
        </p:nvSpPr>
        <p:spPr>
          <a:xfrm>
            <a:off x="5292378" y="1654550"/>
            <a:ext cx="1130438" cy="307777"/>
          </a:xfrm>
          <a:prstGeom prst="rect">
            <a:avLst/>
          </a:prstGeom>
          <a:noFill/>
        </p:spPr>
        <p:txBody>
          <a:bodyPr wrap="none" rtlCol="0">
            <a:spAutoFit/>
          </a:bodyPr>
          <a:lstStyle/>
          <a:p>
            <a:r>
              <a:rPr lang="en-US" sz="1400" dirty="0">
                <a:solidFill>
                  <a:srgbClr val="FF0000"/>
                </a:solidFill>
              </a:rPr>
              <a:t>Woodinville</a:t>
            </a:r>
          </a:p>
        </p:txBody>
      </p:sp>
      <p:sp>
        <p:nvSpPr>
          <p:cNvPr id="20" name="TextBox 19">
            <a:extLst>
              <a:ext uri="{FF2B5EF4-FFF2-40B4-BE49-F238E27FC236}">
                <a16:creationId xmlns:a16="http://schemas.microsoft.com/office/drawing/2014/main" id="{8DA6DED9-FE7F-6BC6-EE75-64A1613B56C7}"/>
              </a:ext>
            </a:extLst>
          </p:cNvPr>
          <p:cNvSpPr txBox="1"/>
          <p:nvPr/>
        </p:nvSpPr>
        <p:spPr>
          <a:xfrm>
            <a:off x="9678259" y="1635629"/>
            <a:ext cx="691215" cy="307777"/>
          </a:xfrm>
          <a:prstGeom prst="rect">
            <a:avLst/>
          </a:prstGeom>
          <a:noFill/>
        </p:spPr>
        <p:txBody>
          <a:bodyPr wrap="none" rtlCol="0">
            <a:spAutoFit/>
          </a:bodyPr>
          <a:lstStyle/>
          <a:p>
            <a:r>
              <a:rPr lang="en-US" sz="1400" dirty="0">
                <a:solidFill>
                  <a:srgbClr val="FF0000"/>
                </a:solidFill>
              </a:rPr>
              <a:t>Hazen</a:t>
            </a:r>
          </a:p>
        </p:txBody>
      </p:sp>
      <p:sp>
        <p:nvSpPr>
          <p:cNvPr id="21" name="Oval 20">
            <a:extLst>
              <a:ext uri="{FF2B5EF4-FFF2-40B4-BE49-F238E27FC236}">
                <a16:creationId xmlns:a16="http://schemas.microsoft.com/office/drawing/2014/main" id="{754B5AB0-3B56-D52A-0CFD-7EC644FF5D91}"/>
              </a:ext>
            </a:extLst>
          </p:cNvPr>
          <p:cNvSpPr/>
          <p:nvPr/>
        </p:nvSpPr>
        <p:spPr>
          <a:xfrm>
            <a:off x="8941151" y="5739212"/>
            <a:ext cx="220719" cy="261611"/>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B45623F6-0210-7318-5F6D-A26FCEEFD0A4}"/>
              </a:ext>
            </a:extLst>
          </p:cNvPr>
          <p:cNvCxnSpPr>
            <a:cxnSpLocks/>
          </p:cNvCxnSpPr>
          <p:nvPr/>
        </p:nvCxnSpPr>
        <p:spPr>
          <a:xfrm>
            <a:off x="7604982" y="1732783"/>
            <a:ext cx="347350" cy="13738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70EB2FB-388A-384C-4349-9B6402B789BD}"/>
              </a:ext>
            </a:extLst>
          </p:cNvPr>
          <p:cNvCxnSpPr>
            <a:cxnSpLocks/>
          </p:cNvCxnSpPr>
          <p:nvPr/>
        </p:nvCxnSpPr>
        <p:spPr>
          <a:xfrm flipH="1">
            <a:off x="7604982" y="1730890"/>
            <a:ext cx="347350" cy="13738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B91FA8AA-572C-0418-AEA4-085CC8D14979}"/>
              </a:ext>
            </a:extLst>
          </p:cNvPr>
          <p:cNvSpPr txBox="1"/>
          <p:nvPr/>
        </p:nvSpPr>
        <p:spPr>
          <a:xfrm>
            <a:off x="5822154" y="843374"/>
            <a:ext cx="372911" cy="307773"/>
          </a:xfrm>
          <a:prstGeom prst="rect">
            <a:avLst/>
          </a:prstGeom>
          <a:noFill/>
        </p:spPr>
        <p:txBody>
          <a:bodyPr wrap="square" rtlCol="0">
            <a:spAutoFit/>
          </a:bodyPr>
          <a:lstStyle/>
          <a:p>
            <a:r>
              <a:rPr lang="en-US" sz="1400" b="1" dirty="0">
                <a:solidFill>
                  <a:schemeClr val="accent5">
                    <a:lumMod val="75000"/>
                  </a:schemeClr>
                </a:solidFill>
              </a:rPr>
              <a:t>1.</a:t>
            </a:r>
          </a:p>
        </p:txBody>
      </p:sp>
      <p:sp>
        <p:nvSpPr>
          <p:cNvPr id="30" name="TextBox 29">
            <a:extLst>
              <a:ext uri="{FF2B5EF4-FFF2-40B4-BE49-F238E27FC236}">
                <a16:creationId xmlns:a16="http://schemas.microsoft.com/office/drawing/2014/main" id="{C2BB8135-3252-61B1-0250-49D583A9A54D}"/>
              </a:ext>
            </a:extLst>
          </p:cNvPr>
          <p:cNvSpPr txBox="1"/>
          <p:nvPr/>
        </p:nvSpPr>
        <p:spPr>
          <a:xfrm>
            <a:off x="9473562" y="843370"/>
            <a:ext cx="443693" cy="307777"/>
          </a:xfrm>
          <a:prstGeom prst="rect">
            <a:avLst/>
          </a:prstGeom>
          <a:noFill/>
        </p:spPr>
        <p:txBody>
          <a:bodyPr wrap="square" rtlCol="0">
            <a:spAutoFit/>
          </a:bodyPr>
          <a:lstStyle/>
          <a:p>
            <a:r>
              <a:rPr lang="en-US" sz="1400" b="1" dirty="0">
                <a:solidFill>
                  <a:schemeClr val="accent5">
                    <a:lumMod val="75000"/>
                  </a:schemeClr>
                </a:solidFill>
              </a:rPr>
              <a:t>3.</a:t>
            </a:r>
          </a:p>
        </p:txBody>
      </p:sp>
      <p:sp>
        <p:nvSpPr>
          <p:cNvPr id="31" name="TextBox 30">
            <a:extLst>
              <a:ext uri="{FF2B5EF4-FFF2-40B4-BE49-F238E27FC236}">
                <a16:creationId xmlns:a16="http://schemas.microsoft.com/office/drawing/2014/main" id="{8E909FDD-50FF-3132-9F3A-9DE0D98F3BEC}"/>
              </a:ext>
            </a:extLst>
          </p:cNvPr>
          <p:cNvSpPr txBox="1"/>
          <p:nvPr/>
        </p:nvSpPr>
        <p:spPr>
          <a:xfrm>
            <a:off x="7788527" y="843372"/>
            <a:ext cx="372911" cy="307777"/>
          </a:xfrm>
          <a:prstGeom prst="rect">
            <a:avLst/>
          </a:prstGeom>
          <a:noFill/>
        </p:spPr>
        <p:txBody>
          <a:bodyPr wrap="square" rtlCol="0">
            <a:spAutoFit/>
          </a:bodyPr>
          <a:lstStyle/>
          <a:p>
            <a:r>
              <a:rPr lang="en-US" sz="1400" b="1" dirty="0">
                <a:solidFill>
                  <a:schemeClr val="accent5">
                    <a:lumMod val="75000"/>
                  </a:schemeClr>
                </a:solidFill>
              </a:rPr>
              <a:t>2.</a:t>
            </a:r>
          </a:p>
        </p:txBody>
      </p:sp>
      <p:sp>
        <p:nvSpPr>
          <p:cNvPr id="32" name="TextBox 31">
            <a:extLst>
              <a:ext uri="{FF2B5EF4-FFF2-40B4-BE49-F238E27FC236}">
                <a16:creationId xmlns:a16="http://schemas.microsoft.com/office/drawing/2014/main" id="{D92FFA23-637D-AEB0-68EF-8B562FEC905F}"/>
              </a:ext>
            </a:extLst>
          </p:cNvPr>
          <p:cNvSpPr txBox="1"/>
          <p:nvPr/>
        </p:nvSpPr>
        <p:spPr>
          <a:xfrm>
            <a:off x="10583318" y="843368"/>
            <a:ext cx="443693" cy="307777"/>
          </a:xfrm>
          <a:prstGeom prst="rect">
            <a:avLst/>
          </a:prstGeom>
          <a:noFill/>
        </p:spPr>
        <p:txBody>
          <a:bodyPr wrap="square" rtlCol="0">
            <a:spAutoFit/>
          </a:bodyPr>
          <a:lstStyle/>
          <a:p>
            <a:r>
              <a:rPr lang="en-US" sz="1400" b="1" dirty="0">
                <a:solidFill>
                  <a:schemeClr val="accent5">
                    <a:lumMod val="75000"/>
                  </a:schemeClr>
                </a:solidFill>
              </a:rPr>
              <a:t>4.</a:t>
            </a:r>
          </a:p>
        </p:txBody>
      </p:sp>
      <p:sp>
        <p:nvSpPr>
          <p:cNvPr id="33" name="TextBox 32">
            <a:extLst>
              <a:ext uri="{FF2B5EF4-FFF2-40B4-BE49-F238E27FC236}">
                <a16:creationId xmlns:a16="http://schemas.microsoft.com/office/drawing/2014/main" id="{F44D7E52-C74B-C730-F09C-7AF3884328C0}"/>
              </a:ext>
            </a:extLst>
          </p:cNvPr>
          <p:cNvSpPr txBox="1"/>
          <p:nvPr/>
        </p:nvSpPr>
        <p:spPr>
          <a:xfrm>
            <a:off x="5070532" y="1647584"/>
            <a:ext cx="443693" cy="307777"/>
          </a:xfrm>
          <a:prstGeom prst="rect">
            <a:avLst/>
          </a:prstGeom>
          <a:noFill/>
        </p:spPr>
        <p:txBody>
          <a:bodyPr wrap="square" rtlCol="0">
            <a:spAutoFit/>
          </a:bodyPr>
          <a:lstStyle/>
          <a:p>
            <a:r>
              <a:rPr lang="en-US" sz="1400" b="1" dirty="0">
                <a:solidFill>
                  <a:schemeClr val="accent5">
                    <a:lumMod val="75000"/>
                  </a:schemeClr>
                </a:solidFill>
              </a:rPr>
              <a:t>5.</a:t>
            </a:r>
          </a:p>
        </p:txBody>
      </p:sp>
      <p:sp>
        <p:nvSpPr>
          <p:cNvPr id="34" name="TextBox 33">
            <a:extLst>
              <a:ext uri="{FF2B5EF4-FFF2-40B4-BE49-F238E27FC236}">
                <a16:creationId xmlns:a16="http://schemas.microsoft.com/office/drawing/2014/main" id="{3EA6EA2E-4241-0DFC-18C3-9DB457DA9B7C}"/>
              </a:ext>
            </a:extLst>
          </p:cNvPr>
          <p:cNvSpPr txBox="1"/>
          <p:nvPr/>
        </p:nvSpPr>
        <p:spPr>
          <a:xfrm>
            <a:off x="9455602" y="1640304"/>
            <a:ext cx="443693" cy="307777"/>
          </a:xfrm>
          <a:prstGeom prst="rect">
            <a:avLst/>
          </a:prstGeom>
          <a:noFill/>
        </p:spPr>
        <p:txBody>
          <a:bodyPr wrap="square" rtlCol="0">
            <a:spAutoFit/>
          </a:bodyPr>
          <a:lstStyle/>
          <a:p>
            <a:r>
              <a:rPr lang="en-US" sz="1400" b="1" dirty="0">
                <a:solidFill>
                  <a:schemeClr val="accent5">
                    <a:lumMod val="75000"/>
                  </a:schemeClr>
                </a:solidFill>
              </a:rPr>
              <a:t>5.</a:t>
            </a:r>
          </a:p>
        </p:txBody>
      </p:sp>
      <p:sp>
        <p:nvSpPr>
          <p:cNvPr id="35" name="TextBox 34">
            <a:extLst>
              <a:ext uri="{FF2B5EF4-FFF2-40B4-BE49-F238E27FC236}">
                <a16:creationId xmlns:a16="http://schemas.microsoft.com/office/drawing/2014/main" id="{7F15146D-E2F6-4C3F-3105-4891985B5EF0}"/>
              </a:ext>
            </a:extLst>
          </p:cNvPr>
          <p:cNvSpPr txBox="1"/>
          <p:nvPr/>
        </p:nvSpPr>
        <p:spPr>
          <a:xfrm>
            <a:off x="7343722" y="1646781"/>
            <a:ext cx="347350" cy="307777"/>
          </a:xfrm>
          <a:prstGeom prst="rect">
            <a:avLst/>
          </a:prstGeom>
          <a:noFill/>
        </p:spPr>
        <p:txBody>
          <a:bodyPr wrap="square" rtlCol="0">
            <a:spAutoFit/>
          </a:bodyPr>
          <a:lstStyle/>
          <a:p>
            <a:r>
              <a:rPr lang="en-US" sz="1400" b="1" dirty="0">
                <a:solidFill>
                  <a:schemeClr val="accent5">
                    <a:lumMod val="75000"/>
                  </a:schemeClr>
                </a:solidFill>
              </a:rPr>
              <a:t>6.</a:t>
            </a:r>
          </a:p>
        </p:txBody>
      </p:sp>
      <p:sp>
        <p:nvSpPr>
          <p:cNvPr id="36" name="TextBox 35">
            <a:extLst>
              <a:ext uri="{FF2B5EF4-FFF2-40B4-BE49-F238E27FC236}">
                <a16:creationId xmlns:a16="http://schemas.microsoft.com/office/drawing/2014/main" id="{469CF332-F664-DE24-FFC5-C0AA40CAED65}"/>
              </a:ext>
            </a:extLst>
          </p:cNvPr>
          <p:cNvSpPr txBox="1"/>
          <p:nvPr/>
        </p:nvSpPr>
        <p:spPr>
          <a:xfrm>
            <a:off x="5814169" y="5878465"/>
            <a:ext cx="443693" cy="307777"/>
          </a:xfrm>
          <a:prstGeom prst="rect">
            <a:avLst/>
          </a:prstGeom>
          <a:noFill/>
        </p:spPr>
        <p:txBody>
          <a:bodyPr wrap="square" rtlCol="0">
            <a:spAutoFit/>
          </a:bodyPr>
          <a:lstStyle/>
          <a:p>
            <a:r>
              <a:rPr lang="en-US" sz="1400" b="1" dirty="0">
                <a:solidFill>
                  <a:schemeClr val="accent5">
                    <a:lumMod val="75000"/>
                  </a:schemeClr>
                </a:solidFill>
              </a:rPr>
              <a:t>8.</a:t>
            </a:r>
          </a:p>
        </p:txBody>
      </p:sp>
      <p:sp>
        <p:nvSpPr>
          <p:cNvPr id="37" name="TextBox 36">
            <a:extLst>
              <a:ext uri="{FF2B5EF4-FFF2-40B4-BE49-F238E27FC236}">
                <a16:creationId xmlns:a16="http://schemas.microsoft.com/office/drawing/2014/main" id="{6653BF80-0219-43B0-2072-73EF4BC97513}"/>
              </a:ext>
            </a:extLst>
          </p:cNvPr>
          <p:cNvSpPr txBox="1"/>
          <p:nvPr/>
        </p:nvSpPr>
        <p:spPr>
          <a:xfrm>
            <a:off x="6013670" y="6009270"/>
            <a:ext cx="443693" cy="307777"/>
          </a:xfrm>
          <a:prstGeom prst="rect">
            <a:avLst/>
          </a:prstGeom>
          <a:noFill/>
        </p:spPr>
        <p:txBody>
          <a:bodyPr wrap="square" rtlCol="0">
            <a:spAutoFit/>
          </a:bodyPr>
          <a:lstStyle/>
          <a:p>
            <a:r>
              <a:rPr lang="en-US" sz="1400" b="1" dirty="0">
                <a:solidFill>
                  <a:schemeClr val="accent5">
                    <a:lumMod val="75000"/>
                  </a:schemeClr>
                </a:solidFill>
              </a:rPr>
              <a:t>9.</a:t>
            </a:r>
          </a:p>
        </p:txBody>
      </p:sp>
      <p:sp>
        <p:nvSpPr>
          <p:cNvPr id="38" name="TextBox 37">
            <a:extLst>
              <a:ext uri="{FF2B5EF4-FFF2-40B4-BE49-F238E27FC236}">
                <a16:creationId xmlns:a16="http://schemas.microsoft.com/office/drawing/2014/main" id="{75673E65-C365-0158-A5F9-1934B2035E8A}"/>
              </a:ext>
            </a:extLst>
          </p:cNvPr>
          <p:cNvSpPr txBox="1"/>
          <p:nvPr/>
        </p:nvSpPr>
        <p:spPr>
          <a:xfrm>
            <a:off x="6235516" y="6163158"/>
            <a:ext cx="443693" cy="307777"/>
          </a:xfrm>
          <a:prstGeom prst="rect">
            <a:avLst/>
          </a:prstGeom>
          <a:noFill/>
        </p:spPr>
        <p:txBody>
          <a:bodyPr wrap="square" rtlCol="0">
            <a:spAutoFit/>
          </a:bodyPr>
          <a:lstStyle/>
          <a:p>
            <a:r>
              <a:rPr lang="en-US" sz="1400" b="1" dirty="0">
                <a:solidFill>
                  <a:schemeClr val="accent5">
                    <a:lumMod val="75000"/>
                  </a:schemeClr>
                </a:solidFill>
              </a:rPr>
              <a:t>10.</a:t>
            </a:r>
          </a:p>
        </p:txBody>
      </p:sp>
      <p:sp>
        <p:nvSpPr>
          <p:cNvPr id="39" name="TextBox 38">
            <a:extLst>
              <a:ext uri="{FF2B5EF4-FFF2-40B4-BE49-F238E27FC236}">
                <a16:creationId xmlns:a16="http://schemas.microsoft.com/office/drawing/2014/main" id="{964185AE-E84A-CF6E-F594-CEB6EB8D75B7}"/>
              </a:ext>
            </a:extLst>
          </p:cNvPr>
          <p:cNvSpPr txBox="1"/>
          <p:nvPr/>
        </p:nvSpPr>
        <p:spPr>
          <a:xfrm>
            <a:off x="8835817" y="5426058"/>
            <a:ext cx="443693" cy="307777"/>
          </a:xfrm>
          <a:prstGeom prst="rect">
            <a:avLst/>
          </a:prstGeom>
          <a:noFill/>
        </p:spPr>
        <p:txBody>
          <a:bodyPr wrap="square" rtlCol="0">
            <a:spAutoFit/>
          </a:bodyPr>
          <a:lstStyle/>
          <a:p>
            <a:r>
              <a:rPr lang="en-US" sz="1400" b="1" dirty="0">
                <a:solidFill>
                  <a:schemeClr val="accent5">
                    <a:lumMod val="75000"/>
                  </a:schemeClr>
                </a:solidFill>
              </a:rPr>
              <a:t>11.</a:t>
            </a:r>
          </a:p>
        </p:txBody>
      </p:sp>
      <p:sp>
        <p:nvSpPr>
          <p:cNvPr id="41" name="TextBox 40">
            <a:extLst>
              <a:ext uri="{FF2B5EF4-FFF2-40B4-BE49-F238E27FC236}">
                <a16:creationId xmlns:a16="http://schemas.microsoft.com/office/drawing/2014/main" id="{1B00D589-27C9-F35F-731B-0FC38B7BE6D8}"/>
              </a:ext>
            </a:extLst>
          </p:cNvPr>
          <p:cNvSpPr txBox="1"/>
          <p:nvPr/>
        </p:nvSpPr>
        <p:spPr>
          <a:xfrm>
            <a:off x="6754265" y="1569835"/>
            <a:ext cx="480058" cy="461665"/>
          </a:xfrm>
          <a:prstGeom prst="rect">
            <a:avLst/>
          </a:prstGeom>
          <a:noFill/>
        </p:spPr>
        <p:txBody>
          <a:bodyPr wrap="square" rtlCol="0">
            <a:spAutoFit/>
          </a:bodyPr>
          <a:lstStyle/>
          <a:p>
            <a:r>
              <a:rPr lang="en-US" sz="1200" b="1" dirty="0">
                <a:solidFill>
                  <a:srgbClr val="9437FF"/>
                </a:solidFill>
              </a:rPr>
              <a:t>L =</a:t>
            </a:r>
          </a:p>
          <a:p>
            <a:r>
              <a:rPr lang="en-US" sz="1200" b="1" dirty="0">
                <a:solidFill>
                  <a:srgbClr val="9437FF"/>
                </a:solidFill>
              </a:rPr>
              <a:t>a = </a:t>
            </a:r>
          </a:p>
        </p:txBody>
      </p:sp>
      <p:sp>
        <p:nvSpPr>
          <p:cNvPr id="42" name="TextBox 41">
            <a:extLst>
              <a:ext uri="{FF2B5EF4-FFF2-40B4-BE49-F238E27FC236}">
                <a16:creationId xmlns:a16="http://schemas.microsoft.com/office/drawing/2014/main" id="{6A105E2E-2C9D-2B75-93E6-B61A52A471EC}"/>
              </a:ext>
            </a:extLst>
          </p:cNvPr>
          <p:cNvSpPr txBox="1"/>
          <p:nvPr/>
        </p:nvSpPr>
        <p:spPr>
          <a:xfrm>
            <a:off x="11130689" y="1558684"/>
            <a:ext cx="480058" cy="461665"/>
          </a:xfrm>
          <a:prstGeom prst="rect">
            <a:avLst/>
          </a:prstGeom>
          <a:noFill/>
        </p:spPr>
        <p:txBody>
          <a:bodyPr wrap="square" rtlCol="0">
            <a:spAutoFit/>
          </a:bodyPr>
          <a:lstStyle/>
          <a:p>
            <a:r>
              <a:rPr lang="en-US" sz="1200" b="1" dirty="0">
                <a:solidFill>
                  <a:srgbClr val="9437FF"/>
                </a:solidFill>
              </a:rPr>
              <a:t>L =</a:t>
            </a:r>
          </a:p>
          <a:p>
            <a:r>
              <a:rPr lang="en-US" sz="1200" b="1" dirty="0">
                <a:solidFill>
                  <a:srgbClr val="9437FF"/>
                </a:solidFill>
              </a:rPr>
              <a:t>a = </a:t>
            </a:r>
          </a:p>
        </p:txBody>
      </p:sp>
      <p:sp>
        <p:nvSpPr>
          <p:cNvPr id="43" name="TextBox 42">
            <a:extLst>
              <a:ext uri="{FF2B5EF4-FFF2-40B4-BE49-F238E27FC236}">
                <a16:creationId xmlns:a16="http://schemas.microsoft.com/office/drawing/2014/main" id="{E9ECB42F-EBFA-6296-2C57-93D1760B7EDB}"/>
              </a:ext>
            </a:extLst>
          </p:cNvPr>
          <p:cNvSpPr txBox="1"/>
          <p:nvPr/>
        </p:nvSpPr>
        <p:spPr>
          <a:xfrm>
            <a:off x="6560749" y="1635629"/>
            <a:ext cx="443693" cy="307777"/>
          </a:xfrm>
          <a:prstGeom prst="rect">
            <a:avLst/>
          </a:prstGeom>
          <a:noFill/>
        </p:spPr>
        <p:txBody>
          <a:bodyPr wrap="square" rtlCol="0">
            <a:spAutoFit/>
          </a:bodyPr>
          <a:lstStyle/>
          <a:p>
            <a:r>
              <a:rPr lang="en-US" sz="1400" b="1" dirty="0">
                <a:solidFill>
                  <a:schemeClr val="accent5">
                    <a:lumMod val="75000"/>
                  </a:schemeClr>
                </a:solidFill>
              </a:rPr>
              <a:t>7.</a:t>
            </a:r>
          </a:p>
        </p:txBody>
      </p:sp>
      <p:sp>
        <p:nvSpPr>
          <p:cNvPr id="44" name="TextBox 43">
            <a:extLst>
              <a:ext uri="{FF2B5EF4-FFF2-40B4-BE49-F238E27FC236}">
                <a16:creationId xmlns:a16="http://schemas.microsoft.com/office/drawing/2014/main" id="{24617F34-6B50-E301-7998-C28969BE1736}"/>
              </a:ext>
            </a:extLst>
          </p:cNvPr>
          <p:cNvSpPr txBox="1"/>
          <p:nvPr/>
        </p:nvSpPr>
        <p:spPr>
          <a:xfrm>
            <a:off x="10936710" y="1635627"/>
            <a:ext cx="443693" cy="307777"/>
          </a:xfrm>
          <a:prstGeom prst="rect">
            <a:avLst/>
          </a:prstGeom>
          <a:noFill/>
        </p:spPr>
        <p:txBody>
          <a:bodyPr wrap="square" rtlCol="0">
            <a:spAutoFit/>
          </a:bodyPr>
          <a:lstStyle/>
          <a:p>
            <a:r>
              <a:rPr lang="en-US" sz="1400" b="1" dirty="0">
                <a:solidFill>
                  <a:schemeClr val="accent5">
                    <a:lumMod val="75000"/>
                  </a:schemeClr>
                </a:solidFill>
              </a:rPr>
              <a:t>7.</a:t>
            </a:r>
          </a:p>
        </p:txBody>
      </p:sp>
      <p:sp>
        <p:nvSpPr>
          <p:cNvPr id="45" name="TextBox 44">
            <a:extLst>
              <a:ext uri="{FF2B5EF4-FFF2-40B4-BE49-F238E27FC236}">
                <a16:creationId xmlns:a16="http://schemas.microsoft.com/office/drawing/2014/main" id="{90EC7383-263B-31EE-4414-47162AD8DFB7}"/>
              </a:ext>
            </a:extLst>
          </p:cNvPr>
          <p:cNvSpPr txBox="1"/>
          <p:nvPr/>
        </p:nvSpPr>
        <p:spPr>
          <a:xfrm>
            <a:off x="436402" y="1991325"/>
            <a:ext cx="3163729" cy="3693319"/>
          </a:xfrm>
          <a:prstGeom prst="rect">
            <a:avLst/>
          </a:prstGeom>
          <a:noFill/>
        </p:spPr>
        <p:txBody>
          <a:bodyPr wrap="square" rtlCol="0">
            <a:spAutoFit/>
          </a:bodyPr>
          <a:lstStyle/>
          <a:p>
            <a:r>
              <a:rPr lang="en-US" dirty="0"/>
              <a:t>The </a:t>
            </a:r>
            <a:r>
              <a:rPr lang="en-US" dirty="0">
                <a:solidFill>
                  <a:srgbClr val="FF0000"/>
                </a:solidFill>
              </a:rPr>
              <a:t>red lettering </a:t>
            </a:r>
            <a:r>
              <a:rPr lang="en-US" dirty="0"/>
              <a:t>are examples of what and where the information is filled in. </a:t>
            </a:r>
          </a:p>
          <a:p>
            <a:endParaRPr lang="en-US" dirty="0"/>
          </a:p>
          <a:p>
            <a:endParaRPr lang="en-US" dirty="0"/>
          </a:p>
          <a:p>
            <a:r>
              <a:rPr lang="en-US" dirty="0"/>
              <a:t>The </a:t>
            </a:r>
            <a:r>
              <a:rPr lang="en-US" b="1" dirty="0">
                <a:solidFill>
                  <a:srgbClr val="9437FF"/>
                </a:solidFill>
              </a:rPr>
              <a:t>purple lettering </a:t>
            </a:r>
            <a:r>
              <a:rPr lang="en-US" dirty="0"/>
              <a:t>indicates recommendations that are not requirements. </a:t>
            </a:r>
          </a:p>
          <a:p>
            <a:endParaRPr lang="en-US" dirty="0"/>
          </a:p>
          <a:p>
            <a:endParaRPr lang="en-US" dirty="0"/>
          </a:p>
          <a:p>
            <a:r>
              <a:rPr lang="en-US" dirty="0"/>
              <a:t>The </a:t>
            </a:r>
            <a:r>
              <a:rPr lang="en-US" b="1" dirty="0">
                <a:solidFill>
                  <a:schemeClr val="accent5">
                    <a:lumMod val="75000"/>
                  </a:schemeClr>
                </a:solidFill>
              </a:rPr>
              <a:t>blue numbers </a:t>
            </a:r>
            <a:r>
              <a:rPr lang="en-US" dirty="0"/>
              <a:t>correspond the the checklist on the previous slide. </a:t>
            </a:r>
          </a:p>
        </p:txBody>
      </p:sp>
      <p:sp>
        <p:nvSpPr>
          <p:cNvPr id="46" name="Slide Number Placeholder 45">
            <a:extLst>
              <a:ext uri="{FF2B5EF4-FFF2-40B4-BE49-F238E27FC236}">
                <a16:creationId xmlns:a16="http://schemas.microsoft.com/office/drawing/2014/main" id="{DDFFBD0E-F2BE-5B0B-176A-A93BC8EF01A9}"/>
              </a:ext>
            </a:extLst>
          </p:cNvPr>
          <p:cNvSpPr>
            <a:spLocks noGrp="1"/>
          </p:cNvSpPr>
          <p:nvPr>
            <p:ph type="sldNum" sz="quarter" idx="12"/>
          </p:nvPr>
        </p:nvSpPr>
        <p:spPr/>
        <p:txBody>
          <a:bodyPr/>
          <a:lstStyle/>
          <a:p>
            <a:fld id="{BE15108C-154A-4A5A-9C05-91A49A422BA7}" type="slidenum">
              <a:rPr lang="en-US" smtClean="0"/>
              <a:t>4</a:t>
            </a:fld>
            <a:endParaRPr lang="en-US"/>
          </a:p>
        </p:txBody>
      </p:sp>
    </p:spTree>
    <p:extLst>
      <p:ext uri="{BB962C8B-B14F-4D97-AF65-F5344CB8AC3E}">
        <p14:creationId xmlns:p14="http://schemas.microsoft.com/office/powerpoint/2010/main" val="2435290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F76F48-97CE-3359-E891-31CEBCBA63D0}"/>
              </a:ext>
            </a:extLst>
          </p:cNvPr>
          <p:cNvSpPr>
            <a:spLocks noGrp="1"/>
          </p:cNvSpPr>
          <p:nvPr>
            <p:ph idx="1"/>
          </p:nvPr>
        </p:nvSpPr>
        <p:spPr>
          <a:xfrm>
            <a:off x="671360" y="1831641"/>
            <a:ext cx="10325000" cy="4476692"/>
          </a:xfrm>
        </p:spPr>
        <p:txBody>
          <a:bodyPr>
            <a:normAutofit fontScale="92500" lnSpcReduction="10000"/>
          </a:bodyPr>
          <a:lstStyle/>
          <a:p>
            <a:pPr marL="0" indent="0">
              <a:spcAft>
                <a:spcPts val="2400"/>
              </a:spcAft>
              <a:buNone/>
            </a:pPr>
            <a:r>
              <a:rPr lang="en-US" dirty="0"/>
              <a:t>Libero Tracking Checklist:</a:t>
            </a:r>
          </a:p>
          <a:p>
            <a:pPr marL="571500" lvl="1" indent="-342900">
              <a:spcAft>
                <a:spcPts val="1800"/>
              </a:spcAft>
              <a:buFont typeface="+mj-lt"/>
              <a:buAutoNum type="arabicPeriod"/>
            </a:pPr>
            <a:r>
              <a:rPr lang="en-US" dirty="0"/>
              <a:t>As the teams do not switch sides at this time, fill in the </a:t>
            </a:r>
            <a:r>
              <a:rPr lang="en-US" b="1" dirty="0">
                <a:solidFill>
                  <a:schemeClr val="tx1"/>
                </a:solidFill>
              </a:rPr>
              <a:t>team names for the first 4 sets </a:t>
            </a:r>
            <a:r>
              <a:rPr lang="en-US" dirty="0">
                <a:solidFill>
                  <a:schemeClr val="tx1"/>
                </a:solidFill>
              </a:rPr>
              <a:t>of a best 3 of 5 match </a:t>
            </a:r>
            <a:r>
              <a:rPr lang="en-US" dirty="0"/>
              <a:t>on each side that matches the scoresheet and where the teams are warming up. Double check with the R2 if there is concern that they may change before the match starts (more relevant to post-season or tournament play).</a:t>
            </a:r>
          </a:p>
          <a:p>
            <a:pPr marL="571500" lvl="1" indent="-342900">
              <a:spcAft>
                <a:spcPts val="1800"/>
              </a:spcAft>
              <a:buFont typeface="+mj-lt"/>
              <a:buAutoNum type="arabicPeriod"/>
            </a:pPr>
            <a:r>
              <a:rPr lang="en-US" dirty="0">
                <a:solidFill>
                  <a:srgbClr val="9437FF"/>
                </a:solidFill>
              </a:rPr>
              <a:t>Recommendation 1: </a:t>
            </a:r>
            <a:r>
              <a:rPr lang="en-US" dirty="0"/>
              <a:t>Indicating </a:t>
            </a:r>
            <a:r>
              <a:rPr lang="en-US" b="1" dirty="0"/>
              <a:t>which team is serving for each of the first 4 sets</a:t>
            </a:r>
            <a:r>
              <a:rPr lang="en-US" dirty="0"/>
              <a:t> of a best 3 of 5 match can help keep the match flowing quickly and help to support the scorekeeper. Typically, writing an S next to the serving team is sufficient or circling the S on the new libero tracking sheet is also commonly done. </a:t>
            </a:r>
          </a:p>
          <a:p>
            <a:pPr marL="571500" lvl="1" indent="-342900">
              <a:spcAft>
                <a:spcPts val="1800"/>
              </a:spcAft>
              <a:buFont typeface="+mj-lt"/>
              <a:buAutoNum type="arabicPeriod"/>
            </a:pPr>
            <a:r>
              <a:rPr lang="en-US" dirty="0">
                <a:solidFill>
                  <a:srgbClr val="9437FF"/>
                </a:solidFill>
              </a:rPr>
              <a:t>Recommendation 2: </a:t>
            </a:r>
            <a:r>
              <a:rPr lang="en-US" dirty="0"/>
              <a:t>Indicating the </a:t>
            </a:r>
            <a:r>
              <a:rPr lang="en-US" b="1" dirty="0"/>
              <a:t>number of the libero</a:t>
            </a:r>
            <a:r>
              <a:rPr lang="en-US" dirty="0"/>
              <a:t> for each set can also be useful if there is a need to replace the libero. This is also helpful to support the scorekeeper, as this information is not required on a scoresheet. There is a place for this information on the new libero tracking sheets, but not on the old sheets. You can add it even if there is not a place labelled for it.</a:t>
            </a:r>
          </a:p>
        </p:txBody>
      </p:sp>
      <p:sp>
        <p:nvSpPr>
          <p:cNvPr id="6" name="Title 1">
            <a:extLst>
              <a:ext uri="{FF2B5EF4-FFF2-40B4-BE49-F238E27FC236}">
                <a16:creationId xmlns:a16="http://schemas.microsoft.com/office/drawing/2014/main" id="{041B9773-D8A6-8BB5-0AAE-8F895E4E4027}"/>
              </a:ext>
            </a:extLst>
          </p:cNvPr>
          <p:cNvSpPr txBox="1">
            <a:spLocks/>
          </p:cNvSpPr>
          <p:nvPr/>
        </p:nvSpPr>
        <p:spPr>
          <a:xfrm>
            <a:off x="147080" y="146122"/>
            <a:ext cx="10849280" cy="975155"/>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r>
              <a:rPr lang="en-US" sz="3600"/>
              <a:t>Before the match: </a:t>
            </a:r>
            <a:br>
              <a:rPr lang="en-US" sz="3600"/>
            </a:br>
            <a:r>
              <a:rPr lang="en-US" sz="3100"/>
              <a:t>Filling</a:t>
            </a:r>
            <a:r>
              <a:rPr lang="en-US" sz="3600"/>
              <a:t> out the Scoresheet and the Libero tracking Sheet</a:t>
            </a:r>
            <a:endParaRPr lang="en-US" sz="3600" dirty="0"/>
          </a:p>
        </p:txBody>
      </p:sp>
      <p:sp>
        <p:nvSpPr>
          <p:cNvPr id="7" name="Slide Number Placeholder 6">
            <a:extLst>
              <a:ext uri="{FF2B5EF4-FFF2-40B4-BE49-F238E27FC236}">
                <a16:creationId xmlns:a16="http://schemas.microsoft.com/office/drawing/2014/main" id="{9584D743-D8AA-AC2B-F89E-ABE47E5938B7}"/>
              </a:ext>
            </a:extLst>
          </p:cNvPr>
          <p:cNvSpPr>
            <a:spLocks noGrp="1"/>
          </p:cNvSpPr>
          <p:nvPr>
            <p:ph type="sldNum" sz="quarter" idx="12"/>
          </p:nvPr>
        </p:nvSpPr>
        <p:spPr/>
        <p:txBody>
          <a:bodyPr/>
          <a:lstStyle/>
          <a:p>
            <a:fld id="{BE15108C-154A-4A5A-9C05-91A49A422BA7}" type="slidenum">
              <a:rPr lang="en-US" smtClean="0"/>
              <a:t>5</a:t>
            </a:fld>
            <a:endParaRPr lang="en-US"/>
          </a:p>
        </p:txBody>
      </p:sp>
    </p:spTree>
    <p:extLst>
      <p:ext uri="{BB962C8B-B14F-4D97-AF65-F5344CB8AC3E}">
        <p14:creationId xmlns:p14="http://schemas.microsoft.com/office/powerpoint/2010/main" val="4050460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8B138-92C6-A75B-467E-E26E4D6FCDCD}"/>
              </a:ext>
            </a:extLst>
          </p:cNvPr>
          <p:cNvSpPr>
            <a:spLocks noGrp="1"/>
          </p:cNvSpPr>
          <p:nvPr>
            <p:ph type="title"/>
          </p:nvPr>
        </p:nvSpPr>
        <p:spPr>
          <a:xfrm>
            <a:off x="207753" y="177311"/>
            <a:ext cx="6833127" cy="2030630"/>
          </a:xfrm>
        </p:spPr>
        <p:txBody>
          <a:bodyPr>
            <a:normAutofit fontScale="90000"/>
          </a:bodyPr>
          <a:lstStyle/>
          <a:p>
            <a:r>
              <a:rPr lang="en-US" sz="3600" dirty="0"/>
              <a:t>Before the match: </a:t>
            </a:r>
            <a:br>
              <a:rPr lang="en-US" sz="3600" dirty="0"/>
            </a:br>
            <a:r>
              <a:rPr lang="en-US" sz="3600" dirty="0"/>
              <a:t>Example Libero Tracking Sheet</a:t>
            </a:r>
            <a:br>
              <a:rPr lang="en-US" sz="3600" dirty="0"/>
            </a:br>
            <a:r>
              <a:rPr lang="en-US" sz="3600" dirty="0"/>
              <a:t>(old libero tracking sheet that some schools may still be using)</a:t>
            </a:r>
          </a:p>
        </p:txBody>
      </p:sp>
      <p:pic>
        <p:nvPicPr>
          <p:cNvPr id="5" name="Picture 4" descr="A group of tables with numbers and letters&#10;&#10;Description automatically generated with medium confidence">
            <a:extLst>
              <a:ext uri="{FF2B5EF4-FFF2-40B4-BE49-F238E27FC236}">
                <a16:creationId xmlns:a16="http://schemas.microsoft.com/office/drawing/2014/main" id="{C8CC7D8B-7141-4FAB-E699-A8066CB5BDD4}"/>
              </a:ext>
            </a:extLst>
          </p:cNvPr>
          <p:cNvPicPr>
            <a:picLocks noChangeAspect="1"/>
          </p:cNvPicPr>
          <p:nvPr/>
        </p:nvPicPr>
        <p:blipFill>
          <a:blip r:embed="rId2"/>
          <a:stretch>
            <a:fillRect/>
          </a:stretch>
        </p:blipFill>
        <p:spPr>
          <a:xfrm>
            <a:off x="7301163" y="0"/>
            <a:ext cx="4890837" cy="6858000"/>
          </a:xfrm>
          <a:prstGeom prst="rect">
            <a:avLst/>
          </a:prstGeom>
        </p:spPr>
      </p:pic>
      <p:sp>
        <p:nvSpPr>
          <p:cNvPr id="3" name="TextBox 2">
            <a:extLst>
              <a:ext uri="{FF2B5EF4-FFF2-40B4-BE49-F238E27FC236}">
                <a16:creationId xmlns:a16="http://schemas.microsoft.com/office/drawing/2014/main" id="{905BD8AA-600C-412E-BF63-C9DC3709C43E}"/>
              </a:ext>
            </a:extLst>
          </p:cNvPr>
          <p:cNvSpPr txBox="1"/>
          <p:nvPr/>
        </p:nvSpPr>
        <p:spPr>
          <a:xfrm>
            <a:off x="7779609" y="414219"/>
            <a:ext cx="861133" cy="246221"/>
          </a:xfrm>
          <a:prstGeom prst="rect">
            <a:avLst/>
          </a:prstGeom>
          <a:noFill/>
        </p:spPr>
        <p:txBody>
          <a:bodyPr wrap="none" rtlCol="0">
            <a:spAutoFit/>
          </a:bodyPr>
          <a:lstStyle/>
          <a:p>
            <a:r>
              <a:rPr lang="en-US" sz="1000" dirty="0">
                <a:solidFill>
                  <a:srgbClr val="FF0000"/>
                </a:solidFill>
              </a:rPr>
              <a:t>Woodinville</a:t>
            </a:r>
          </a:p>
        </p:txBody>
      </p:sp>
      <p:sp>
        <p:nvSpPr>
          <p:cNvPr id="4" name="TextBox 3">
            <a:extLst>
              <a:ext uri="{FF2B5EF4-FFF2-40B4-BE49-F238E27FC236}">
                <a16:creationId xmlns:a16="http://schemas.microsoft.com/office/drawing/2014/main" id="{750AF470-EC4C-9A7B-BD76-68A02F0FF6A1}"/>
              </a:ext>
            </a:extLst>
          </p:cNvPr>
          <p:cNvSpPr txBox="1"/>
          <p:nvPr/>
        </p:nvSpPr>
        <p:spPr>
          <a:xfrm>
            <a:off x="10503800" y="414219"/>
            <a:ext cx="546945" cy="246221"/>
          </a:xfrm>
          <a:prstGeom prst="rect">
            <a:avLst/>
          </a:prstGeom>
          <a:noFill/>
        </p:spPr>
        <p:txBody>
          <a:bodyPr wrap="none" rtlCol="0">
            <a:spAutoFit/>
          </a:bodyPr>
          <a:lstStyle/>
          <a:p>
            <a:r>
              <a:rPr lang="en-US" sz="1000" dirty="0">
                <a:solidFill>
                  <a:srgbClr val="FF0000"/>
                </a:solidFill>
              </a:rPr>
              <a:t>Hazen</a:t>
            </a:r>
          </a:p>
        </p:txBody>
      </p:sp>
      <p:sp>
        <p:nvSpPr>
          <p:cNvPr id="6" name="TextBox 5">
            <a:extLst>
              <a:ext uri="{FF2B5EF4-FFF2-40B4-BE49-F238E27FC236}">
                <a16:creationId xmlns:a16="http://schemas.microsoft.com/office/drawing/2014/main" id="{BA6B291A-3629-4BCF-C445-87F2C227F4D3}"/>
              </a:ext>
            </a:extLst>
          </p:cNvPr>
          <p:cNvSpPr txBox="1"/>
          <p:nvPr/>
        </p:nvSpPr>
        <p:spPr>
          <a:xfrm>
            <a:off x="7812435" y="1721482"/>
            <a:ext cx="861133" cy="246221"/>
          </a:xfrm>
          <a:prstGeom prst="rect">
            <a:avLst/>
          </a:prstGeom>
          <a:noFill/>
        </p:spPr>
        <p:txBody>
          <a:bodyPr wrap="none" rtlCol="0">
            <a:spAutoFit/>
          </a:bodyPr>
          <a:lstStyle/>
          <a:p>
            <a:r>
              <a:rPr lang="en-US" sz="1000" dirty="0">
                <a:solidFill>
                  <a:srgbClr val="FF0000"/>
                </a:solidFill>
              </a:rPr>
              <a:t>Woodinville</a:t>
            </a:r>
          </a:p>
        </p:txBody>
      </p:sp>
      <p:sp>
        <p:nvSpPr>
          <p:cNvPr id="8" name="TextBox 7">
            <a:extLst>
              <a:ext uri="{FF2B5EF4-FFF2-40B4-BE49-F238E27FC236}">
                <a16:creationId xmlns:a16="http://schemas.microsoft.com/office/drawing/2014/main" id="{2709CD0F-0193-DE4D-A539-7E41B6D5A8CC}"/>
              </a:ext>
            </a:extLst>
          </p:cNvPr>
          <p:cNvSpPr txBox="1"/>
          <p:nvPr/>
        </p:nvSpPr>
        <p:spPr>
          <a:xfrm>
            <a:off x="10536626" y="1721482"/>
            <a:ext cx="546945" cy="246221"/>
          </a:xfrm>
          <a:prstGeom prst="rect">
            <a:avLst/>
          </a:prstGeom>
          <a:noFill/>
        </p:spPr>
        <p:txBody>
          <a:bodyPr wrap="none" rtlCol="0">
            <a:spAutoFit/>
          </a:bodyPr>
          <a:lstStyle/>
          <a:p>
            <a:r>
              <a:rPr lang="en-US" sz="1000" dirty="0">
                <a:solidFill>
                  <a:srgbClr val="FF0000"/>
                </a:solidFill>
              </a:rPr>
              <a:t>Hazen</a:t>
            </a:r>
          </a:p>
        </p:txBody>
      </p:sp>
      <p:sp>
        <p:nvSpPr>
          <p:cNvPr id="10" name="TextBox 9">
            <a:extLst>
              <a:ext uri="{FF2B5EF4-FFF2-40B4-BE49-F238E27FC236}">
                <a16:creationId xmlns:a16="http://schemas.microsoft.com/office/drawing/2014/main" id="{8BE4654E-2B9B-7EF9-197E-63457E86AF0A}"/>
              </a:ext>
            </a:extLst>
          </p:cNvPr>
          <p:cNvSpPr txBox="1"/>
          <p:nvPr/>
        </p:nvSpPr>
        <p:spPr>
          <a:xfrm>
            <a:off x="7812435" y="3028745"/>
            <a:ext cx="861133" cy="246221"/>
          </a:xfrm>
          <a:prstGeom prst="rect">
            <a:avLst/>
          </a:prstGeom>
          <a:noFill/>
        </p:spPr>
        <p:txBody>
          <a:bodyPr wrap="none" rtlCol="0">
            <a:spAutoFit/>
          </a:bodyPr>
          <a:lstStyle/>
          <a:p>
            <a:r>
              <a:rPr lang="en-US" sz="1000" dirty="0">
                <a:solidFill>
                  <a:srgbClr val="FF0000"/>
                </a:solidFill>
              </a:rPr>
              <a:t>Woodinville</a:t>
            </a:r>
          </a:p>
        </p:txBody>
      </p:sp>
      <p:sp>
        <p:nvSpPr>
          <p:cNvPr id="11" name="TextBox 10">
            <a:extLst>
              <a:ext uri="{FF2B5EF4-FFF2-40B4-BE49-F238E27FC236}">
                <a16:creationId xmlns:a16="http://schemas.microsoft.com/office/drawing/2014/main" id="{160E96A1-B4AD-94DC-D28E-CB8D3DA48111}"/>
              </a:ext>
            </a:extLst>
          </p:cNvPr>
          <p:cNvSpPr txBox="1"/>
          <p:nvPr/>
        </p:nvSpPr>
        <p:spPr>
          <a:xfrm>
            <a:off x="10536626" y="3028745"/>
            <a:ext cx="546945" cy="246221"/>
          </a:xfrm>
          <a:prstGeom prst="rect">
            <a:avLst/>
          </a:prstGeom>
          <a:noFill/>
        </p:spPr>
        <p:txBody>
          <a:bodyPr wrap="none" rtlCol="0">
            <a:spAutoFit/>
          </a:bodyPr>
          <a:lstStyle/>
          <a:p>
            <a:r>
              <a:rPr lang="en-US" sz="1000" dirty="0">
                <a:solidFill>
                  <a:srgbClr val="FF0000"/>
                </a:solidFill>
              </a:rPr>
              <a:t>Hazen</a:t>
            </a:r>
          </a:p>
        </p:txBody>
      </p:sp>
      <p:sp>
        <p:nvSpPr>
          <p:cNvPr id="12" name="TextBox 11">
            <a:extLst>
              <a:ext uri="{FF2B5EF4-FFF2-40B4-BE49-F238E27FC236}">
                <a16:creationId xmlns:a16="http://schemas.microsoft.com/office/drawing/2014/main" id="{44EB23BA-674E-7F66-067D-F255B56F635D}"/>
              </a:ext>
            </a:extLst>
          </p:cNvPr>
          <p:cNvSpPr txBox="1"/>
          <p:nvPr/>
        </p:nvSpPr>
        <p:spPr>
          <a:xfrm>
            <a:off x="7812435" y="4336008"/>
            <a:ext cx="861133" cy="246221"/>
          </a:xfrm>
          <a:prstGeom prst="rect">
            <a:avLst/>
          </a:prstGeom>
          <a:noFill/>
        </p:spPr>
        <p:txBody>
          <a:bodyPr wrap="none" rtlCol="0">
            <a:spAutoFit/>
          </a:bodyPr>
          <a:lstStyle/>
          <a:p>
            <a:r>
              <a:rPr lang="en-US" sz="1000" dirty="0">
                <a:solidFill>
                  <a:srgbClr val="FF0000"/>
                </a:solidFill>
              </a:rPr>
              <a:t>Woodinville</a:t>
            </a:r>
          </a:p>
        </p:txBody>
      </p:sp>
      <p:sp>
        <p:nvSpPr>
          <p:cNvPr id="13" name="TextBox 12">
            <a:extLst>
              <a:ext uri="{FF2B5EF4-FFF2-40B4-BE49-F238E27FC236}">
                <a16:creationId xmlns:a16="http://schemas.microsoft.com/office/drawing/2014/main" id="{26FCB665-A7D8-228D-5D49-839E80E3E531}"/>
              </a:ext>
            </a:extLst>
          </p:cNvPr>
          <p:cNvSpPr txBox="1"/>
          <p:nvPr/>
        </p:nvSpPr>
        <p:spPr>
          <a:xfrm>
            <a:off x="10536626" y="4336008"/>
            <a:ext cx="546945" cy="246221"/>
          </a:xfrm>
          <a:prstGeom prst="rect">
            <a:avLst/>
          </a:prstGeom>
          <a:noFill/>
        </p:spPr>
        <p:txBody>
          <a:bodyPr wrap="none" rtlCol="0">
            <a:spAutoFit/>
          </a:bodyPr>
          <a:lstStyle/>
          <a:p>
            <a:r>
              <a:rPr lang="en-US" sz="1000" dirty="0">
                <a:solidFill>
                  <a:srgbClr val="FF0000"/>
                </a:solidFill>
              </a:rPr>
              <a:t>Hazen</a:t>
            </a:r>
          </a:p>
        </p:txBody>
      </p:sp>
      <p:sp>
        <p:nvSpPr>
          <p:cNvPr id="14" name="TextBox 13">
            <a:extLst>
              <a:ext uri="{FF2B5EF4-FFF2-40B4-BE49-F238E27FC236}">
                <a16:creationId xmlns:a16="http://schemas.microsoft.com/office/drawing/2014/main" id="{33097ABD-3BDF-E2B9-00CD-DD3245FD3C85}"/>
              </a:ext>
            </a:extLst>
          </p:cNvPr>
          <p:cNvSpPr txBox="1"/>
          <p:nvPr/>
        </p:nvSpPr>
        <p:spPr>
          <a:xfrm>
            <a:off x="7812435" y="5643271"/>
            <a:ext cx="861133" cy="246221"/>
          </a:xfrm>
          <a:prstGeom prst="rect">
            <a:avLst/>
          </a:prstGeom>
          <a:noFill/>
        </p:spPr>
        <p:txBody>
          <a:bodyPr wrap="none" rtlCol="0">
            <a:spAutoFit/>
          </a:bodyPr>
          <a:lstStyle/>
          <a:p>
            <a:r>
              <a:rPr lang="en-US" sz="1000" dirty="0">
                <a:solidFill>
                  <a:srgbClr val="FF0000"/>
                </a:solidFill>
              </a:rPr>
              <a:t>Woodinville</a:t>
            </a:r>
          </a:p>
        </p:txBody>
      </p:sp>
      <p:sp>
        <p:nvSpPr>
          <p:cNvPr id="15" name="TextBox 14">
            <a:extLst>
              <a:ext uri="{FF2B5EF4-FFF2-40B4-BE49-F238E27FC236}">
                <a16:creationId xmlns:a16="http://schemas.microsoft.com/office/drawing/2014/main" id="{8CC74097-0AB5-FBA3-E445-3F8BA033D51D}"/>
              </a:ext>
            </a:extLst>
          </p:cNvPr>
          <p:cNvSpPr txBox="1"/>
          <p:nvPr/>
        </p:nvSpPr>
        <p:spPr>
          <a:xfrm>
            <a:off x="10536626" y="5643271"/>
            <a:ext cx="546945" cy="246221"/>
          </a:xfrm>
          <a:prstGeom prst="rect">
            <a:avLst/>
          </a:prstGeom>
          <a:noFill/>
        </p:spPr>
        <p:txBody>
          <a:bodyPr wrap="none" rtlCol="0">
            <a:spAutoFit/>
          </a:bodyPr>
          <a:lstStyle/>
          <a:p>
            <a:r>
              <a:rPr lang="en-US" sz="1000" dirty="0">
                <a:solidFill>
                  <a:srgbClr val="FF0000"/>
                </a:solidFill>
              </a:rPr>
              <a:t>Hazen</a:t>
            </a:r>
          </a:p>
        </p:txBody>
      </p:sp>
      <p:sp>
        <p:nvSpPr>
          <p:cNvPr id="17" name="TextBox 16">
            <a:extLst>
              <a:ext uri="{FF2B5EF4-FFF2-40B4-BE49-F238E27FC236}">
                <a16:creationId xmlns:a16="http://schemas.microsoft.com/office/drawing/2014/main" id="{7437A5D0-E01E-5169-D7A4-319EE6D38AAA}"/>
              </a:ext>
            </a:extLst>
          </p:cNvPr>
          <p:cNvSpPr txBox="1"/>
          <p:nvPr/>
        </p:nvSpPr>
        <p:spPr>
          <a:xfrm>
            <a:off x="7168755" y="414219"/>
            <a:ext cx="264816" cy="246221"/>
          </a:xfrm>
          <a:prstGeom prst="rect">
            <a:avLst/>
          </a:prstGeom>
          <a:noFill/>
        </p:spPr>
        <p:txBody>
          <a:bodyPr wrap="none" rtlCol="0">
            <a:spAutoFit/>
          </a:bodyPr>
          <a:lstStyle/>
          <a:p>
            <a:r>
              <a:rPr lang="en-US" sz="1000" b="1" dirty="0">
                <a:solidFill>
                  <a:srgbClr val="9437FF"/>
                </a:solidFill>
              </a:rPr>
              <a:t>S</a:t>
            </a:r>
          </a:p>
        </p:txBody>
      </p:sp>
      <p:sp>
        <p:nvSpPr>
          <p:cNvPr id="18" name="TextBox 17">
            <a:extLst>
              <a:ext uri="{FF2B5EF4-FFF2-40B4-BE49-F238E27FC236}">
                <a16:creationId xmlns:a16="http://schemas.microsoft.com/office/drawing/2014/main" id="{3502FC45-519D-C857-149A-A81EDF3E0282}"/>
              </a:ext>
            </a:extLst>
          </p:cNvPr>
          <p:cNvSpPr txBox="1"/>
          <p:nvPr/>
        </p:nvSpPr>
        <p:spPr>
          <a:xfrm>
            <a:off x="9894538" y="1734545"/>
            <a:ext cx="264816" cy="246221"/>
          </a:xfrm>
          <a:prstGeom prst="rect">
            <a:avLst/>
          </a:prstGeom>
          <a:noFill/>
        </p:spPr>
        <p:txBody>
          <a:bodyPr wrap="none" rtlCol="0">
            <a:spAutoFit/>
          </a:bodyPr>
          <a:lstStyle/>
          <a:p>
            <a:r>
              <a:rPr lang="en-US" sz="1000" b="1" dirty="0">
                <a:solidFill>
                  <a:srgbClr val="9437FF"/>
                </a:solidFill>
              </a:rPr>
              <a:t>S</a:t>
            </a:r>
          </a:p>
        </p:txBody>
      </p:sp>
      <p:sp>
        <p:nvSpPr>
          <p:cNvPr id="19" name="TextBox 18">
            <a:extLst>
              <a:ext uri="{FF2B5EF4-FFF2-40B4-BE49-F238E27FC236}">
                <a16:creationId xmlns:a16="http://schemas.microsoft.com/office/drawing/2014/main" id="{E520C20A-70C2-AE5E-6BA0-87AF162A309C}"/>
              </a:ext>
            </a:extLst>
          </p:cNvPr>
          <p:cNvSpPr txBox="1"/>
          <p:nvPr/>
        </p:nvSpPr>
        <p:spPr>
          <a:xfrm>
            <a:off x="7169560" y="3020405"/>
            <a:ext cx="264816" cy="246221"/>
          </a:xfrm>
          <a:prstGeom prst="rect">
            <a:avLst/>
          </a:prstGeom>
          <a:noFill/>
        </p:spPr>
        <p:txBody>
          <a:bodyPr wrap="none" rtlCol="0">
            <a:spAutoFit/>
          </a:bodyPr>
          <a:lstStyle/>
          <a:p>
            <a:r>
              <a:rPr lang="en-US" sz="1000" b="1" dirty="0">
                <a:solidFill>
                  <a:srgbClr val="9437FF"/>
                </a:solidFill>
              </a:rPr>
              <a:t>S</a:t>
            </a:r>
          </a:p>
        </p:txBody>
      </p:sp>
      <p:sp>
        <p:nvSpPr>
          <p:cNvPr id="20" name="TextBox 19">
            <a:extLst>
              <a:ext uri="{FF2B5EF4-FFF2-40B4-BE49-F238E27FC236}">
                <a16:creationId xmlns:a16="http://schemas.microsoft.com/office/drawing/2014/main" id="{3E9490D2-7FD3-ED66-363B-14D89360F27E}"/>
              </a:ext>
            </a:extLst>
          </p:cNvPr>
          <p:cNvSpPr txBox="1"/>
          <p:nvPr/>
        </p:nvSpPr>
        <p:spPr>
          <a:xfrm>
            <a:off x="9909829" y="4336008"/>
            <a:ext cx="264816" cy="246221"/>
          </a:xfrm>
          <a:prstGeom prst="rect">
            <a:avLst/>
          </a:prstGeom>
          <a:noFill/>
        </p:spPr>
        <p:txBody>
          <a:bodyPr wrap="none" rtlCol="0">
            <a:spAutoFit/>
          </a:bodyPr>
          <a:lstStyle/>
          <a:p>
            <a:r>
              <a:rPr lang="en-US" sz="1000" b="1" dirty="0">
                <a:solidFill>
                  <a:srgbClr val="9437FF"/>
                </a:solidFill>
              </a:rPr>
              <a:t>S</a:t>
            </a:r>
          </a:p>
        </p:txBody>
      </p:sp>
      <p:sp>
        <p:nvSpPr>
          <p:cNvPr id="21" name="TextBox 20">
            <a:extLst>
              <a:ext uri="{FF2B5EF4-FFF2-40B4-BE49-F238E27FC236}">
                <a16:creationId xmlns:a16="http://schemas.microsoft.com/office/drawing/2014/main" id="{CC879637-CF0B-BBDB-4736-2E31B8B6B907}"/>
              </a:ext>
            </a:extLst>
          </p:cNvPr>
          <p:cNvSpPr txBox="1"/>
          <p:nvPr/>
        </p:nvSpPr>
        <p:spPr>
          <a:xfrm>
            <a:off x="9125812" y="417008"/>
            <a:ext cx="831898" cy="246221"/>
          </a:xfrm>
          <a:prstGeom prst="rect">
            <a:avLst/>
          </a:prstGeom>
          <a:noFill/>
        </p:spPr>
        <p:txBody>
          <a:bodyPr wrap="square" rtlCol="0">
            <a:spAutoFit/>
          </a:bodyPr>
          <a:lstStyle/>
          <a:p>
            <a:r>
              <a:rPr lang="en-US" sz="1000" b="1" dirty="0">
                <a:solidFill>
                  <a:srgbClr val="9437FF"/>
                </a:solidFill>
              </a:rPr>
              <a:t>L = </a:t>
            </a:r>
          </a:p>
        </p:txBody>
      </p:sp>
      <p:sp>
        <p:nvSpPr>
          <p:cNvPr id="22" name="TextBox 21">
            <a:extLst>
              <a:ext uri="{FF2B5EF4-FFF2-40B4-BE49-F238E27FC236}">
                <a16:creationId xmlns:a16="http://schemas.microsoft.com/office/drawing/2014/main" id="{9400A03A-CB77-2D52-0785-BCF948579E2C}"/>
              </a:ext>
            </a:extLst>
          </p:cNvPr>
          <p:cNvSpPr txBox="1"/>
          <p:nvPr/>
        </p:nvSpPr>
        <p:spPr>
          <a:xfrm>
            <a:off x="11596835" y="417007"/>
            <a:ext cx="831898" cy="246221"/>
          </a:xfrm>
          <a:prstGeom prst="rect">
            <a:avLst/>
          </a:prstGeom>
          <a:noFill/>
        </p:spPr>
        <p:txBody>
          <a:bodyPr wrap="square" rtlCol="0">
            <a:spAutoFit/>
          </a:bodyPr>
          <a:lstStyle/>
          <a:p>
            <a:r>
              <a:rPr lang="en-US" sz="1000" b="1" dirty="0">
                <a:solidFill>
                  <a:srgbClr val="9437FF"/>
                </a:solidFill>
              </a:rPr>
              <a:t>L = </a:t>
            </a:r>
          </a:p>
        </p:txBody>
      </p:sp>
      <p:sp>
        <p:nvSpPr>
          <p:cNvPr id="25" name="TextBox 24">
            <a:extLst>
              <a:ext uri="{FF2B5EF4-FFF2-40B4-BE49-F238E27FC236}">
                <a16:creationId xmlns:a16="http://schemas.microsoft.com/office/drawing/2014/main" id="{A5A3E4E4-BC15-E740-40F4-F7B65743E3F2}"/>
              </a:ext>
            </a:extLst>
          </p:cNvPr>
          <p:cNvSpPr txBox="1"/>
          <p:nvPr/>
        </p:nvSpPr>
        <p:spPr>
          <a:xfrm>
            <a:off x="9125812" y="1721481"/>
            <a:ext cx="831898" cy="246221"/>
          </a:xfrm>
          <a:prstGeom prst="rect">
            <a:avLst/>
          </a:prstGeom>
          <a:noFill/>
        </p:spPr>
        <p:txBody>
          <a:bodyPr wrap="square" rtlCol="0">
            <a:spAutoFit/>
          </a:bodyPr>
          <a:lstStyle/>
          <a:p>
            <a:r>
              <a:rPr lang="en-US" sz="1000" b="1" dirty="0">
                <a:solidFill>
                  <a:srgbClr val="9437FF"/>
                </a:solidFill>
              </a:rPr>
              <a:t>L = </a:t>
            </a:r>
          </a:p>
        </p:txBody>
      </p:sp>
      <p:sp>
        <p:nvSpPr>
          <p:cNvPr id="26" name="TextBox 25">
            <a:extLst>
              <a:ext uri="{FF2B5EF4-FFF2-40B4-BE49-F238E27FC236}">
                <a16:creationId xmlns:a16="http://schemas.microsoft.com/office/drawing/2014/main" id="{1225A11F-06CF-1FEB-1F51-517EF4D78390}"/>
              </a:ext>
            </a:extLst>
          </p:cNvPr>
          <p:cNvSpPr txBox="1"/>
          <p:nvPr/>
        </p:nvSpPr>
        <p:spPr>
          <a:xfrm>
            <a:off x="11596835" y="1721480"/>
            <a:ext cx="831898" cy="246221"/>
          </a:xfrm>
          <a:prstGeom prst="rect">
            <a:avLst/>
          </a:prstGeom>
          <a:noFill/>
        </p:spPr>
        <p:txBody>
          <a:bodyPr wrap="square" rtlCol="0">
            <a:spAutoFit/>
          </a:bodyPr>
          <a:lstStyle/>
          <a:p>
            <a:r>
              <a:rPr lang="en-US" sz="1000" b="1" dirty="0">
                <a:solidFill>
                  <a:srgbClr val="9437FF"/>
                </a:solidFill>
              </a:rPr>
              <a:t>L = </a:t>
            </a:r>
          </a:p>
        </p:txBody>
      </p:sp>
      <p:sp>
        <p:nvSpPr>
          <p:cNvPr id="27" name="TextBox 26">
            <a:extLst>
              <a:ext uri="{FF2B5EF4-FFF2-40B4-BE49-F238E27FC236}">
                <a16:creationId xmlns:a16="http://schemas.microsoft.com/office/drawing/2014/main" id="{7D3C4C21-D69F-3966-1F6C-F94A649A3012}"/>
              </a:ext>
            </a:extLst>
          </p:cNvPr>
          <p:cNvSpPr txBox="1"/>
          <p:nvPr/>
        </p:nvSpPr>
        <p:spPr>
          <a:xfrm>
            <a:off x="9149362" y="3032485"/>
            <a:ext cx="831898" cy="246221"/>
          </a:xfrm>
          <a:prstGeom prst="rect">
            <a:avLst/>
          </a:prstGeom>
          <a:noFill/>
        </p:spPr>
        <p:txBody>
          <a:bodyPr wrap="square" rtlCol="0">
            <a:spAutoFit/>
          </a:bodyPr>
          <a:lstStyle/>
          <a:p>
            <a:r>
              <a:rPr lang="en-US" sz="1000" b="1" dirty="0">
                <a:solidFill>
                  <a:srgbClr val="9437FF"/>
                </a:solidFill>
              </a:rPr>
              <a:t>L = </a:t>
            </a:r>
          </a:p>
        </p:txBody>
      </p:sp>
      <p:sp>
        <p:nvSpPr>
          <p:cNvPr id="28" name="TextBox 27">
            <a:extLst>
              <a:ext uri="{FF2B5EF4-FFF2-40B4-BE49-F238E27FC236}">
                <a16:creationId xmlns:a16="http://schemas.microsoft.com/office/drawing/2014/main" id="{6F5C565A-EB18-7109-D095-145136C5E366}"/>
              </a:ext>
            </a:extLst>
          </p:cNvPr>
          <p:cNvSpPr txBox="1"/>
          <p:nvPr/>
        </p:nvSpPr>
        <p:spPr>
          <a:xfrm>
            <a:off x="11620385" y="3032484"/>
            <a:ext cx="831898" cy="246221"/>
          </a:xfrm>
          <a:prstGeom prst="rect">
            <a:avLst/>
          </a:prstGeom>
          <a:noFill/>
        </p:spPr>
        <p:txBody>
          <a:bodyPr wrap="square" rtlCol="0">
            <a:spAutoFit/>
          </a:bodyPr>
          <a:lstStyle/>
          <a:p>
            <a:r>
              <a:rPr lang="en-US" sz="1000" b="1" dirty="0">
                <a:solidFill>
                  <a:srgbClr val="9437FF"/>
                </a:solidFill>
              </a:rPr>
              <a:t>L = </a:t>
            </a:r>
          </a:p>
        </p:txBody>
      </p:sp>
      <p:sp>
        <p:nvSpPr>
          <p:cNvPr id="29" name="TextBox 28">
            <a:extLst>
              <a:ext uri="{FF2B5EF4-FFF2-40B4-BE49-F238E27FC236}">
                <a16:creationId xmlns:a16="http://schemas.microsoft.com/office/drawing/2014/main" id="{BC757129-4380-FA05-133E-EB0A0A6C8035}"/>
              </a:ext>
            </a:extLst>
          </p:cNvPr>
          <p:cNvSpPr txBox="1"/>
          <p:nvPr/>
        </p:nvSpPr>
        <p:spPr>
          <a:xfrm>
            <a:off x="9184840" y="4336008"/>
            <a:ext cx="831898" cy="246221"/>
          </a:xfrm>
          <a:prstGeom prst="rect">
            <a:avLst/>
          </a:prstGeom>
          <a:noFill/>
        </p:spPr>
        <p:txBody>
          <a:bodyPr wrap="square" rtlCol="0">
            <a:spAutoFit/>
          </a:bodyPr>
          <a:lstStyle/>
          <a:p>
            <a:r>
              <a:rPr lang="en-US" sz="1000" b="1" dirty="0">
                <a:solidFill>
                  <a:srgbClr val="9437FF"/>
                </a:solidFill>
              </a:rPr>
              <a:t>L = </a:t>
            </a:r>
          </a:p>
        </p:txBody>
      </p:sp>
      <p:sp>
        <p:nvSpPr>
          <p:cNvPr id="30" name="TextBox 29">
            <a:extLst>
              <a:ext uri="{FF2B5EF4-FFF2-40B4-BE49-F238E27FC236}">
                <a16:creationId xmlns:a16="http://schemas.microsoft.com/office/drawing/2014/main" id="{460CAF64-C330-F8F7-B6B8-3B740C8A68D0}"/>
              </a:ext>
            </a:extLst>
          </p:cNvPr>
          <p:cNvSpPr txBox="1"/>
          <p:nvPr/>
        </p:nvSpPr>
        <p:spPr>
          <a:xfrm>
            <a:off x="11655863" y="4336007"/>
            <a:ext cx="831898" cy="246221"/>
          </a:xfrm>
          <a:prstGeom prst="rect">
            <a:avLst/>
          </a:prstGeom>
          <a:noFill/>
        </p:spPr>
        <p:txBody>
          <a:bodyPr wrap="square" rtlCol="0">
            <a:spAutoFit/>
          </a:bodyPr>
          <a:lstStyle/>
          <a:p>
            <a:r>
              <a:rPr lang="en-US" sz="1000" b="1" dirty="0">
                <a:solidFill>
                  <a:srgbClr val="9437FF"/>
                </a:solidFill>
              </a:rPr>
              <a:t>L = </a:t>
            </a:r>
          </a:p>
        </p:txBody>
      </p:sp>
      <p:sp>
        <p:nvSpPr>
          <p:cNvPr id="31" name="TextBox 30">
            <a:extLst>
              <a:ext uri="{FF2B5EF4-FFF2-40B4-BE49-F238E27FC236}">
                <a16:creationId xmlns:a16="http://schemas.microsoft.com/office/drawing/2014/main" id="{1DD47810-3A0C-A7C2-2ADE-82F4A24B2BD5}"/>
              </a:ext>
            </a:extLst>
          </p:cNvPr>
          <p:cNvSpPr txBox="1"/>
          <p:nvPr/>
        </p:nvSpPr>
        <p:spPr>
          <a:xfrm>
            <a:off x="9184840" y="5653545"/>
            <a:ext cx="831898" cy="246221"/>
          </a:xfrm>
          <a:prstGeom prst="rect">
            <a:avLst/>
          </a:prstGeom>
          <a:noFill/>
        </p:spPr>
        <p:txBody>
          <a:bodyPr wrap="square" rtlCol="0">
            <a:spAutoFit/>
          </a:bodyPr>
          <a:lstStyle/>
          <a:p>
            <a:r>
              <a:rPr lang="en-US" sz="1000" b="1" dirty="0">
                <a:solidFill>
                  <a:srgbClr val="9437FF"/>
                </a:solidFill>
              </a:rPr>
              <a:t>L = </a:t>
            </a:r>
          </a:p>
        </p:txBody>
      </p:sp>
      <p:sp>
        <p:nvSpPr>
          <p:cNvPr id="32" name="TextBox 31">
            <a:extLst>
              <a:ext uri="{FF2B5EF4-FFF2-40B4-BE49-F238E27FC236}">
                <a16:creationId xmlns:a16="http://schemas.microsoft.com/office/drawing/2014/main" id="{351FFB85-1596-BC00-38D7-7A184CF5073C}"/>
              </a:ext>
            </a:extLst>
          </p:cNvPr>
          <p:cNvSpPr txBox="1"/>
          <p:nvPr/>
        </p:nvSpPr>
        <p:spPr>
          <a:xfrm>
            <a:off x="11655863" y="5653544"/>
            <a:ext cx="831898" cy="246221"/>
          </a:xfrm>
          <a:prstGeom prst="rect">
            <a:avLst/>
          </a:prstGeom>
          <a:noFill/>
        </p:spPr>
        <p:txBody>
          <a:bodyPr wrap="square" rtlCol="0">
            <a:spAutoFit/>
          </a:bodyPr>
          <a:lstStyle/>
          <a:p>
            <a:r>
              <a:rPr lang="en-US" sz="1000" b="1" dirty="0">
                <a:solidFill>
                  <a:srgbClr val="9437FF"/>
                </a:solidFill>
              </a:rPr>
              <a:t>L = </a:t>
            </a:r>
          </a:p>
        </p:txBody>
      </p:sp>
      <p:sp>
        <p:nvSpPr>
          <p:cNvPr id="33" name="TextBox 32">
            <a:extLst>
              <a:ext uri="{FF2B5EF4-FFF2-40B4-BE49-F238E27FC236}">
                <a16:creationId xmlns:a16="http://schemas.microsoft.com/office/drawing/2014/main" id="{C66EBFDA-FA62-710A-17C7-C1A942FA2254}"/>
              </a:ext>
            </a:extLst>
          </p:cNvPr>
          <p:cNvSpPr txBox="1"/>
          <p:nvPr/>
        </p:nvSpPr>
        <p:spPr>
          <a:xfrm>
            <a:off x="306490" y="2869053"/>
            <a:ext cx="6656014" cy="2862322"/>
          </a:xfrm>
          <a:prstGeom prst="rect">
            <a:avLst/>
          </a:prstGeom>
          <a:noFill/>
        </p:spPr>
        <p:txBody>
          <a:bodyPr wrap="square" rtlCol="0">
            <a:spAutoFit/>
          </a:bodyPr>
          <a:lstStyle/>
          <a:p>
            <a:r>
              <a:rPr lang="en-US" dirty="0"/>
              <a:t>The </a:t>
            </a:r>
            <a:r>
              <a:rPr lang="en-US" dirty="0">
                <a:solidFill>
                  <a:srgbClr val="FF0000"/>
                </a:solidFill>
              </a:rPr>
              <a:t>red lettering </a:t>
            </a:r>
            <a:r>
              <a:rPr lang="en-US" dirty="0"/>
              <a:t>are examples of what and where the information is filled in. </a:t>
            </a:r>
          </a:p>
          <a:p>
            <a:endParaRPr lang="en-US" dirty="0"/>
          </a:p>
          <a:p>
            <a:endParaRPr lang="en-US" dirty="0"/>
          </a:p>
          <a:p>
            <a:r>
              <a:rPr lang="en-US" dirty="0"/>
              <a:t>The </a:t>
            </a:r>
            <a:r>
              <a:rPr lang="en-US" b="1" dirty="0">
                <a:solidFill>
                  <a:srgbClr val="9437FF"/>
                </a:solidFill>
              </a:rPr>
              <a:t>purple lettering </a:t>
            </a:r>
            <a:r>
              <a:rPr lang="en-US" dirty="0"/>
              <a:t>indicates recommendations that are not requirements. </a:t>
            </a:r>
          </a:p>
          <a:p>
            <a:endParaRPr lang="en-US" dirty="0"/>
          </a:p>
          <a:p>
            <a:endParaRPr lang="en-US" dirty="0"/>
          </a:p>
          <a:p>
            <a:r>
              <a:rPr lang="en-US" dirty="0"/>
              <a:t>The </a:t>
            </a:r>
            <a:r>
              <a:rPr lang="en-US" b="1" dirty="0">
                <a:solidFill>
                  <a:schemeClr val="accent5">
                    <a:lumMod val="75000"/>
                  </a:schemeClr>
                </a:solidFill>
              </a:rPr>
              <a:t>blue numbers </a:t>
            </a:r>
            <a:r>
              <a:rPr lang="en-US" dirty="0"/>
              <a:t>correspond the the checklist on the previous slide. </a:t>
            </a:r>
          </a:p>
        </p:txBody>
      </p:sp>
      <p:sp>
        <p:nvSpPr>
          <p:cNvPr id="34" name="TextBox 33">
            <a:extLst>
              <a:ext uri="{FF2B5EF4-FFF2-40B4-BE49-F238E27FC236}">
                <a16:creationId xmlns:a16="http://schemas.microsoft.com/office/drawing/2014/main" id="{BD11E11C-7235-9B55-D955-BA9A3081813C}"/>
              </a:ext>
            </a:extLst>
          </p:cNvPr>
          <p:cNvSpPr txBox="1"/>
          <p:nvPr/>
        </p:nvSpPr>
        <p:spPr>
          <a:xfrm>
            <a:off x="8114136" y="217511"/>
            <a:ext cx="372911" cy="307773"/>
          </a:xfrm>
          <a:prstGeom prst="rect">
            <a:avLst/>
          </a:prstGeom>
          <a:noFill/>
        </p:spPr>
        <p:txBody>
          <a:bodyPr wrap="square" rtlCol="0">
            <a:spAutoFit/>
          </a:bodyPr>
          <a:lstStyle/>
          <a:p>
            <a:r>
              <a:rPr lang="en-US" sz="1400" b="1" dirty="0">
                <a:solidFill>
                  <a:schemeClr val="accent5">
                    <a:lumMod val="75000"/>
                  </a:schemeClr>
                </a:solidFill>
              </a:rPr>
              <a:t>1.</a:t>
            </a:r>
          </a:p>
        </p:txBody>
      </p:sp>
      <p:sp>
        <p:nvSpPr>
          <p:cNvPr id="36" name="TextBox 35">
            <a:extLst>
              <a:ext uri="{FF2B5EF4-FFF2-40B4-BE49-F238E27FC236}">
                <a16:creationId xmlns:a16="http://schemas.microsoft.com/office/drawing/2014/main" id="{98DF0CE0-C715-69C6-F4F8-7FC3A08182C3}"/>
              </a:ext>
            </a:extLst>
          </p:cNvPr>
          <p:cNvSpPr txBox="1"/>
          <p:nvPr/>
        </p:nvSpPr>
        <p:spPr>
          <a:xfrm>
            <a:off x="6962047" y="371395"/>
            <a:ext cx="372911" cy="307777"/>
          </a:xfrm>
          <a:prstGeom prst="rect">
            <a:avLst/>
          </a:prstGeom>
          <a:noFill/>
        </p:spPr>
        <p:txBody>
          <a:bodyPr wrap="square" rtlCol="0">
            <a:spAutoFit/>
          </a:bodyPr>
          <a:lstStyle/>
          <a:p>
            <a:r>
              <a:rPr lang="en-US" sz="1400" b="1" dirty="0">
                <a:solidFill>
                  <a:schemeClr val="accent5">
                    <a:lumMod val="75000"/>
                  </a:schemeClr>
                </a:solidFill>
              </a:rPr>
              <a:t>2.</a:t>
            </a:r>
          </a:p>
        </p:txBody>
      </p:sp>
      <p:sp>
        <p:nvSpPr>
          <p:cNvPr id="37" name="TextBox 36">
            <a:extLst>
              <a:ext uri="{FF2B5EF4-FFF2-40B4-BE49-F238E27FC236}">
                <a16:creationId xmlns:a16="http://schemas.microsoft.com/office/drawing/2014/main" id="{675804A9-6555-EB83-1DAE-EC5A4A6856B0}"/>
              </a:ext>
            </a:extLst>
          </p:cNvPr>
          <p:cNvSpPr txBox="1"/>
          <p:nvPr/>
        </p:nvSpPr>
        <p:spPr>
          <a:xfrm>
            <a:off x="10730247" y="208661"/>
            <a:ext cx="372911" cy="307773"/>
          </a:xfrm>
          <a:prstGeom prst="rect">
            <a:avLst/>
          </a:prstGeom>
          <a:noFill/>
        </p:spPr>
        <p:txBody>
          <a:bodyPr wrap="square" rtlCol="0">
            <a:spAutoFit/>
          </a:bodyPr>
          <a:lstStyle/>
          <a:p>
            <a:r>
              <a:rPr lang="en-US" sz="1400" b="1" dirty="0">
                <a:solidFill>
                  <a:schemeClr val="accent5">
                    <a:lumMod val="75000"/>
                  </a:schemeClr>
                </a:solidFill>
              </a:rPr>
              <a:t>1.</a:t>
            </a:r>
          </a:p>
        </p:txBody>
      </p:sp>
      <p:cxnSp>
        <p:nvCxnSpPr>
          <p:cNvPr id="40" name="Straight Arrow Connector 39">
            <a:extLst>
              <a:ext uri="{FF2B5EF4-FFF2-40B4-BE49-F238E27FC236}">
                <a16:creationId xmlns:a16="http://schemas.microsoft.com/office/drawing/2014/main" id="{C9187172-A094-A242-916A-16CB47254B52}"/>
              </a:ext>
            </a:extLst>
          </p:cNvPr>
          <p:cNvCxnSpPr>
            <a:cxnSpLocks/>
          </p:cNvCxnSpPr>
          <p:nvPr/>
        </p:nvCxnSpPr>
        <p:spPr>
          <a:xfrm>
            <a:off x="8404855" y="304055"/>
            <a:ext cx="0" cy="139487"/>
          </a:xfrm>
          <a:prstGeom prst="straightConnector1">
            <a:avLst/>
          </a:prstGeom>
          <a:ln w="28575">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41466433-89B4-6031-0A29-854E670744FB}"/>
              </a:ext>
            </a:extLst>
          </p:cNvPr>
          <p:cNvCxnSpPr>
            <a:cxnSpLocks/>
          </p:cNvCxnSpPr>
          <p:nvPr/>
        </p:nvCxnSpPr>
        <p:spPr>
          <a:xfrm>
            <a:off x="10994361" y="290407"/>
            <a:ext cx="0" cy="139487"/>
          </a:xfrm>
          <a:prstGeom prst="straightConnector1">
            <a:avLst/>
          </a:prstGeom>
          <a:ln w="28575">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39D19306-E884-B6BC-C800-43327F98A0A7}"/>
              </a:ext>
            </a:extLst>
          </p:cNvPr>
          <p:cNvSpPr txBox="1"/>
          <p:nvPr/>
        </p:nvSpPr>
        <p:spPr>
          <a:xfrm>
            <a:off x="9100984" y="246580"/>
            <a:ext cx="372911" cy="307773"/>
          </a:xfrm>
          <a:prstGeom prst="rect">
            <a:avLst/>
          </a:prstGeom>
          <a:noFill/>
          <a:ln>
            <a:noFill/>
          </a:ln>
        </p:spPr>
        <p:txBody>
          <a:bodyPr wrap="square" rtlCol="0">
            <a:spAutoFit/>
          </a:bodyPr>
          <a:lstStyle/>
          <a:p>
            <a:r>
              <a:rPr lang="en-US" sz="1400" b="1" dirty="0">
                <a:solidFill>
                  <a:schemeClr val="accent5">
                    <a:lumMod val="75000"/>
                  </a:schemeClr>
                </a:solidFill>
              </a:rPr>
              <a:t>3.</a:t>
            </a:r>
          </a:p>
        </p:txBody>
      </p:sp>
      <p:cxnSp>
        <p:nvCxnSpPr>
          <p:cNvPr id="47" name="Straight Arrow Connector 46">
            <a:extLst>
              <a:ext uri="{FF2B5EF4-FFF2-40B4-BE49-F238E27FC236}">
                <a16:creationId xmlns:a16="http://schemas.microsoft.com/office/drawing/2014/main" id="{0CF3B8FD-C390-858E-8723-9B322DC1ADCE}"/>
              </a:ext>
            </a:extLst>
          </p:cNvPr>
          <p:cNvCxnSpPr>
            <a:cxnSpLocks/>
          </p:cNvCxnSpPr>
          <p:nvPr/>
        </p:nvCxnSpPr>
        <p:spPr>
          <a:xfrm>
            <a:off x="9392601" y="339183"/>
            <a:ext cx="0" cy="139487"/>
          </a:xfrm>
          <a:prstGeom prst="straightConnector1">
            <a:avLst/>
          </a:prstGeom>
          <a:ln w="28575">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a:extLst>
              <a:ext uri="{FF2B5EF4-FFF2-40B4-BE49-F238E27FC236}">
                <a16:creationId xmlns:a16="http://schemas.microsoft.com/office/drawing/2014/main" id="{1EF8F51D-EC96-ECEB-F1D4-1F4A65C822F7}"/>
              </a:ext>
            </a:extLst>
          </p:cNvPr>
          <p:cNvSpPr txBox="1"/>
          <p:nvPr/>
        </p:nvSpPr>
        <p:spPr>
          <a:xfrm>
            <a:off x="11549888" y="246580"/>
            <a:ext cx="372911" cy="307773"/>
          </a:xfrm>
          <a:prstGeom prst="rect">
            <a:avLst/>
          </a:prstGeom>
          <a:noFill/>
          <a:ln>
            <a:noFill/>
          </a:ln>
        </p:spPr>
        <p:txBody>
          <a:bodyPr wrap="square" rtlCol="0">
            <a:spAutoFit/>
          </a:bodyPr>
          <a:lstStyle/>
          <a:p>
            <a:r>
              <a:rPr lang="en-US" sz="1400" b="1" dirty="0">
                <a:solidFill>
                  <a:schemeClr val="accent5">
                    <a:lumMod val="75000"/>
                  </a:schemeClr>
                </a:solidFill>
              </a:rPr>
              <a:t>3.</a:t>
            </a:r>
          </a:p>
        </p:txBody>
      </p:sp>
      <p:cxnSp>
        <p:nvCxnSpPr>
          <p:cNvPr id="49" name="Straight Arrow Connector 48">
            <a:extLst>
              <a:ext uri="{FF2B5EF4-FFF2-40B4-BE49-F238E27FC236}">
                <a16:creationId xmlns:a16="http://schemas.microsoft.com/office/drawing/2014/main" id="{26EA6843-A9AD-E748-3672-677CC8A7FBD4}"/>
              </a:ext>
            </a:extLst>
          </p:cNvPr>
          <p:cNvCxnSpPr>
            <a:cxnSpLocks/>
          </p:cNvCxnSpPr>
          <p:nvPr/>
        </p:nvCxnSpPr>
        <p:spPr>
          <a:xfrm>
            <a:off x="11841505" y="339183"/>
            <a:ext cx="0" cy="139487"/>
          </a:xfrm>
          <a:prstGeom prst="straightConnector1">
            <a:avLst/>
          </a:prstGeom>
          <a:ln w="28575">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422ECF12-90FB-3CAF-2BB4-ABC8CEF6AAB1}"/>
              </a:ext>
            </a:extLst>
          </p:cNvPr>
          <p:cNvSpPr txBox="1"/>
          <p:nvPr/>
        </p:nvSpPr>
        <p:spPr>
          <a:xfrm>
            <a:off x="6980201" y="2976277"/>
            <a:ext cx="372911" cy="307777"/>
          </a:xfrm>
          <a:prstGeom prst="rect">
            <a:avLst/>
          </a:prstGeom>
          <a:noFill/>
        </p:spPr>
        <p:txBody>
          <a:bodyPr wrap="square" rtlCol="0">
            <a:spAutoFit/>
          </a:bodyPr>
          <a:lstStyle/>
          <a:p>
            <a:r>
              <a:rPr lang="en-US" sz="1400" b="1" dirty="0">
                <a:solidFill>
                  <a:schemeClr val="accent5">
                    <a:lumMod val="75000"/>
                  </a:schemeClr>
                </a:solidFill>
              </a:rPr>
              <a:t>2.</a:t>
            </a:r>
          </a:p>
        </p:txBody>
      </p:sp>
      <p:sp>
        <p:nvSpPr>
          <p:cNvPr id="51" name="TextBox 50">
            <a:extLst>
              <a:ext uri="{FF2B5EF4-FFF2-40B4-BE49-F238E27FC236}">
                <a16:creationId xmlns:a16="http://schemas.microsoft.com/office/drawing/2014/main" id="{4D7C920E-22AF-CFFD-283F-6D943A1EB365}"/>
              </a:ext>
            </a:extLst>
          </p:cNvPr>
          <p:cNvSpPr txBox="1"/>
          <p:nvPr/>
        </p:nvSpPr>
        <p:spPr>
          <a:xfrm>
            <a:off x="9713703" y="1695332"/>
            <a:ext cx="372911" cy="307777"/>
          </a:xfrm>
          <a:prstGeom prst="rect">
            <a:avLst/>
          </a:prstGeom>
          <a:noFill/>
        </p:spPr>
        <p:txBody>
          <a:bodyPr wrap="square" rtlCol="0">
            <a:spAutoFit/>
          </a:bodyPr>
          <a:lstStyle/>
          <a:p>
            <a:r>
              <a:rPr lang="en-US" sz="1400" b="1" dirty="0">
                <a:solidFill>
                  <a:schemeClr val="accent5">
                    <a:lumMod val="75000"/>
                  </a:schemeClr>
                </a:solidFill>
              </a:rPr>
              <a:t>2.</a:t>
            </a:r>
          </a:p>
        </p:txBody>
      </p:sp>
      <p:sp>
        <p:nvSpPr>
          <p:cNvPr id="52" name="TextBox 51">
            <a:extLst>
              <a:ext uri="{FF2B5EF4-FFF2-40B4-BE49-F238E27FC236}">
                <a16:creationId xmlns:a16="http://schemas.microsoft.com/office/drawing/2014/main" id="{A34BD1C2-67A1-2E30-5041-74ECA9FCEF39}"/>
              </a:ext>
            </a:extLst>
          </p:cNvPr>
          <p:cNvSpPr txBox="1"/>
          <p:nvPr/>
        </p:nvSpPr>
        <p:spPr>
          <a:xfrm>
            <a:off x="9731857" y="4300214"/>
            <a:ext cx="372911" cy="307777"/>
          </a:xfrm>
          <a:prstGeom prst="rect">
            <a:avLst/>
          </a:prstGeom>
          <a:noFill/>
        </p:spPr>
        <p:txBody>
          <a:bodyPr wrap="square" rtlCol="0">
            <a:spAutoFit/>
          </a:bodyPr>
          <a:lstStyle/>
          <a:p>
            <a:r>
              <a:rPr lang="en-US" sz="1400" b="1" dirty="0">
                <a:solidFill>
                  <a:schemeClr val="accent5">
                    <a:lumMod val="75000"/>
                  </a:schemeClr>
                </a:solidFill>
              </a:rPr>
              <a:t>2.</a:t>
            </a:r>
          </a:p>
        </p:txBody>
      </p:sp>
      <p:sp>
        <p:nvSpPr>
          <p:cNvPr id="53" name="Slide Number Placeholder 52">
            <a:extLst>
              <a:ext uri="{FF2B5EF4-FFF2-40B4-BE49-F238E27FC236}">
                <a16:creationId xmlns:a16="http://schemas.microsoft.com/office/drawing/2014/main" id="{79B187AD-0514-52F4-1131-107C6AE81787}"/>
              </a:ext>
            </a:extLst>
          </p:cNvPr>
          <p:cNvSpPr>
            <a:spLocks noGrp="1"/>
          </p:cNvSpPr>
          <p:nvPr>
            <p:ph type="sldNum" sz="quarter" idx="12"/>
          </p:nvPr>
        </p:nvSpPr>
        <p:spPr/>
        <p:txBody>
          <a:bodyPr/>
          <a:lstStyle/>
          <a:p>
            <a:fld id="{BE15108C-154A-4A5A-9C05-91A49A422BA7}" type="slidenum">
              <a:rPr lang="en-US" smtClean="0"/>
              <a:t>6</a:t>
            </a:fld>
            <a:endParaRPr lang="en-US"/>
          </a:p>
        </p:txBody>
      </p:sp>
    </p:spTree>
    <p:extLst>
      <p:ext uri="{BB962C8B-B14F-4D97-AF65-F5344CB8AC3E}">
        <p14:creationId xmlns:p14="http://schemas.microsoft.com/office/powerpoint/2010/main" val="1496088422"/>
      </p:ext>
    </p:extLst>
  </p:cSld>
  <p:clrMapOvr>
    <a:masterClrMapping/>
  </p:clrMapOvr>
</p:sld>
</file>

<file path=ppt/theme/theme1.xml><?xml version="1.0" encoding="utf-8"?>
<a:theme xmlns:a="http://schemas.openxmlformats.org/drawingml/2006/main" name="CosineVTI">
  <a:themeElements>
    <a:clrScheme name="Custom 133">
      <a:dk1>
        <a:sysClr val="windowText" lastClr="000000"/>
      </a:dk1>
      <a:lt1>
        <a:sysClr val="window" lastClr="FFFFFF"/>
      </a:lt1>
      <a:dk2>
        <a:srgbClr val="2A2735"/>
      </a:dk2>
      <a:lt2>
        <a:srgbClr val="EEEEEE"/>
      </a:lt2>
      <a:accent1>
        <a:srgbClr val="1EBE9B"/>
      </a:accent1>
      <a:accent2>
        <a:srgbClr val="8F99BB"/>
      </a:accent2>
      <a:accent3>
        <a:srgbClr val="FD8686"/>
      </a:accent3>
      <a:accent4>
        <a:srgbClr val="A3A3C1"/>
      </a:accent4>
      <a:accent5>
        <a:srgbClr val="7162FE"/>
      </a:accent5>
      <a:accent6>
        <a:srgbClr val="E76445"/>
      </a:accent6>
      <a:hlink>
        <a:srgbClr val="EF08F7"/>
      </a:hlink>
      <a:folHlink>
        <a:srgbClr val="8477FE"/>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206</TotalTime>
  <Words>958</Words>
  <Application>Microsoft Macintosh PowerPoint</Application>
  <PresentationFormat>Widescreen</PresentationFormat>
  <Paragraphs>110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Arial</vt:lpstr>
      <vt:lpstr>Grandview</vt:lpstr>
      <vt:lpstr>Wingdings</vt:lpstr>
      <vt:lpstr>CosineVTI</vt:lpstr>
      <vt:lpstr>Scorekeeping &amp; Libero Tracking Clinic</vt:lpstr>
      <vt:lpstr>PowerPoint Presentation</vt:lpstr>
      <vt:lpstr>Before the match:  Filling out the Scoresheet and the Libero tracking Sheet</vt:lpstr>
      <vt:lpstr>Before the match: Example Scoresheet</vt:lpstr>
      <vt:lpstr>PowerPoint Presentation</vt:lpstr>
      <vt:lpstr>Before the match:  Example Libero Tracking Sheet (old libero tracking sheet that some schools may still be using)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Kristine Petesch</dc:creator>
  <cp:lastModifiedBy>Kristine Petesch</cp:lastModifiedBy>
  <cp:revision>16</cp:revision>
  <dcterms:created xsi:type="dcterms:W3CDTF">2024-10-27T17:21:30Z</dcterms:created>
  <dcterms:modified xsi:type="dcterms:W3CDTF">2024-10-27T20:50:03Z</dcterms:modified>
</cp:coreProperties>
</file>